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5"/>
  </p:notesMasterIdLst>
  <p:handoutMasterIdLst>
    <p:handoutMasterId r:id="rId76"/>
  </p:handoutMasterIdLst>
  <p:sldIdLst>
    <p:sldId id="256" r:id="rId4"/>
    <p:sldId id="258" r:id="rId5"/>
    <p:sldId id="357" r:id="rId6"/>
    <p:sldId id="358" r:id="rId7"/>
    <p:sldId id="359" r:id="rId8"/>
    <p:sldId id="360" r:id="rId9"/>
    <p:sldId id="361" r:id="rId10"/>
    <p:sldId id="362" r:id="rId11"/>
    <p:sldId id="364" r:id="rId12"/>
    <p:sldId id="365" r:id="rId13"/>
    <p:sldId id="366" r:id="rId14"/>
    <p:sldId id="367" r:id="rId15"/>
    <p:sldId id="368" r:id="rId16"/>
    <p:sldId id="369" r:id="rId17"/>
    <p:sldId id="371" r:id="rId18"/>
    <p:sldId id="372" r:id="rId19"/>
    <p:sldId id="373" r:id="rId20"/>
    <p:sldId id="374" r:id="rId21"/>
    <p:sldId id="375" r:id="rId22"/>
    <p:sldId id="376" r:id="rId23"/>
    <p:sldId id="377" r:id="rId24"/>
    <p:sldId id="378" r:id="rId25"/>
    <p:sldId id="379" r:id="rId26"/>
    <p:sldId id="380" r:id="rId27"/>
    <p:sldId id="381" r:id="rId28"/>
    <p:sldId id="382" r:id="rId29"/>
    <p:sldId id="383" r:id="rId30"/>
    <p:sldId id="384" r:id="rId31"/>
    <p:sldId id="385" r:id="rId32"/>
    <p:sldId id="386" r:id="rId33"/>
    <p:sldId id="387" r:id="rId34"/>
    <p:sldId id="388" r:id="rId35"/>
    <p:sldId id="389" r:id="rId36"/>
    <p:sldId id="390" r:id="rId37"/>
    <p:sldId id="391" r:id="rId38"/>
    <p:sldId id="392" r:id="rId39"/>
    <p:sldId id="393"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6"/>
    <p:sldId id="409" r:id="rId57"/>
    <p:sldId id="410" r:id="rId58"/>
    <p:sldId id="411" r:id="rId59"/>
    <p:sldId id="412" r:id="rId60"/>
    <p:sldId id="413" r:id="rId61"/>
    <p:sldId id="414" r:id="rId62"/>
    <p:sldId id="415" r:id="rId63"/>
    <p:sldId id="416" r:id="rId64"/>
    <p:sldId id="417" r:id="rId65"/>
    <p:sldId id="418" r:id="rId66"/>
    <p:sldId id="419" r:id="rId67"/>
    <p:sldId id="420" r:id="rId68"/>
    <p:sldId id="421" r:id="rId69"/>
    <p:sldId id="422" r:id="rId70"/>
    <p:sldId id="423" r:id="rId71"/>
    <p:sldId id="424" r:id="rId72"/>
    <p:sldId id="425" r:id="rId73"/>
    <p:sldId id="429" r:id="rId74"/>
    <p:sldId id="430"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1" userDrawn="1">
          <p15:clr>
            <a:srgbClr val="A4A3A4"/>
          </p15:clr>
        </p15:guide>
        <p15:guide id="2" pos="380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PS" initials="W" lastIdx="1" clrIdx="0"/>
  <p:cmAuthor id="0" name="李云峰，德勤咨询" initials="Felix Li" lastIdx="1" clrIdx="0"/>
  <p:cmAuthor id="3" name="ITC" initials="I" lastIdx="1" clrIdx="0"/>
  <p:cmAuthor id="6" name="hp" initials="h" lastIdx="8"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01"/>
        <p:guide pos="380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commentAuthors" Target="commentAuthors.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notesMaster" Target="notesMasters/notes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67.wmf"/><Relationship Id="rId4" Type="http://schemas.openxmlformats.org/officeDocument/2006/relationships/image" Target="../media/image66.wmf"/><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solidFill>
                  <a:srgbClr val="0000FF"/>
                </a:solidFill>
              </a:rPr>
              <a:t>You cannot know C(</a:t>
            </a:r>
            <a:r>
              <a:rPr lang="el-GR" altLang="zh-TW" sz="1200" dirty="0">
                <a:solidFill>
                  <a:srgbClr val="0000FF"/>
                </a:solidFill>
              </a:rPr>
              <a:t>θ</a:t>
            </a:r>
            <a:r>
              <a:rPr lang="en-US" altLang="zh-TW" sz="1200" dirty="0">
                <a:solidFill>
                  <a:srgbClr val="0000FF"/>
                </a:solidFill>
              </a:rPr>
              <a:t>) outside the red circle!</a:t>
            </a:r>
            <a:endParaRPr lang="zh-TW" altLang="en-US" sz="1200" dirty="0">
              <a:solidFill>
                <a:srgbClr val="0000FF"/>
              </a:solidFill>
            </a:endParaRPr>
          </a:p>
          <a:p>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D5FD5E6-1D4C-4574-A5FD-B73197860C4A}" type="slidenum">
              <a:rPr lang="zh-TW" altLang="en-US" smtClean="0"/>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Full?</a:t>
            </a:r>
            <a:endParaRPr lang="zh-TW" altLang="en-US" dirty="0"/>
          </a:p>
        </p:txBody>
      </p:sp>
      <p:sp>
        <p:nvSpPr>
          <p:cNvPr id="4" name="投影片編號版面配置區 3"/>
          <p:cNvSpPr>
            <a:spLocks noGrp="1"/>
          </p:cNvSpPr>
          <p:nvPr>
            <p:ph type="sldNum" sz="quarter" idx="10"/>
          </p:nvPr>
        </p:nvSpPr>
        <p:spPr/>
        <p:txBody>
          <a:bodyPr/>
          <a:lstStyle/>
          <a:p>
            <a:fld id="{3D5FD5E6-1D4C-4574-A5FD-B73197860C4A}"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6" name="任意多边形 17"/>
          <p:cNvSpPr/>
          <p:nvPr userDrawn="1">
            <p:custDataLst>
              <p:tags r:id="rId2"/>
            </p:custDataLst>
          </p:nvPr>
        </p:nvSpPr>
        <p:spPr>
          <a:xfrm>
            <a:off x="7534910" y="2957195"/>
            <a:ext cx="4657090" cy="3030855"/>
          </a:xfrm>
          <a:custGeom>
            <a:avLst/>
            <a:gdLst>
              <a:gd name="connsiteX0" fmla="*/ 0 w 7334"/>
              <a:gd name="connsiteY0" fmla="*/ 4754 h 4773"/>
              <a:gd name="connsiteX1" fmla="*/ 1297 w 7334"/>
              <a:gd name="connsiteY1" fmla="*/ 4754 h 4773"/>
              <a:gd name="connsiteX2" fmla="*/ 1297 w 7334"/>
              <a:gd name="connsiteY2" fmla="*/ 3267 h 4773"/>
              <a:gd name="connsiteX3" fmla="*/ 2032 w 7334"/>
              <a:gd name="connsiteY3" fmla="*/ 2990 h 4773"/>
              <a:gd name="connsiteX4" fmla="*/ 2028 w 7334"/>
              <a:gd name="connsiteY4" fmla="*/ 4767 h 4773"/>
              <a:gd name="connsiteX5" fmla="*/ 1736 w 7334"/>
              <a:gd name="connsiteY5" fmla="*/ 4769 h 4773"/>
              <a:gd name="connsiteX6" fmla="*/ 1736 w 7334"/>
              <a:gd name="connsiteY6" fmla="*/ 1950 h 4773"/>
              <a:gd name="connsiteX7" fmla="*/ 3109 w 7334"/>
              <a:gd name="connsiteY7" fmla="*/ 2275 h 4773"/>
              <a:gd name="connsiteX8" fmla="*/ 3109 w 7334"/>
              <a:gd name="connsiteY8" fmla="*/ 4773 h 4773"/>
              <a:gd name="connsiteX9" fmla="*/ 2594 w 7334"/>
              <a:gd name="connsiteY9" fmla="*/ 4773 h 4773"/>
              <a:gd name="connsiteX10" fmla="*/ 2604 w 7334"/>
              <a:gd name="connsiteY10" fmla="*/ 0 h 4773"/>
              <a:gd name="connsiteX11" fmla="*/ 3656 w 7334"/>
              <a:gd name="connsiteY11" fmla="*/ 7 h 4773"/>
              <a:gd name="connsiteX12" fmla="*/ 3653 w 7334"/>
              <a:gd name="connsiteY12" fmla="*/ 3834 h 4773"/>
              <a:gd name="connsiteX13" fmla="*/ 3404 w 7334"/>
              <a:gd name="connsiteY13" fmla="*/ 3837 h 4773"/>
              <a:gd name="connsiteX14" fmla="*/ 3404 w 7334"/>
              <a:gd name="connsiteY14" fmla="*/ 2979 h 4773"/>
              <a:gd name="connsiteX15" fmla="*/ 4594 w 7334"/>
              <a:gd name="connsiteY15" fmla="*/ 2978 h 4773"/>
              <a:gd name="connsiteX16" fmla="*/ 4593 w 7334"/>
              <a:gd name="connsiteY16" fmla="*/ 4339 h 4773"/>
              <a:gd name="connsiteX17" fmla="*/ 5122 w 7334"/>
              <a:gd name="connsiteY17" fmla="*/ 4338 h 4773"/>
              <a:gd name="connsiteX18" fmla="*/ 5120 w 7334"/>
              <a:gd name="connsiteY18" fmla="*/ 4771 h 4773"/>
              <a:gd name="connsiteX19" fmla="*/ 7334 w 7334"/>
              <a:gd name="connsiteY19" fmla="*/ 4769 h 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34" h="4773">
                <a:moveTo>
                  <a:pt x="0" y="4754"/>
                </a:moveTo>
                <a:lnTo>
                  <a:pt x="1297" y="4754"/>
                </a:lnTo>
                <a:lnTo>
                  <a:pt x="1297" y="3267"/>
                </a:lnTo>
                <a:lnTo>
                  <a:pt x="2032" y="2990"/>
                </a:lnTo>
                <a:lnTo>
                  <a:pt x="2028" y="4767"/>
                </a:lnTo>
                <a:lnTo>
                  <a:pt x="1736" y="4769"/>
                </a:lnTo>
                <a:lnTo>
                  <a:pt x="1736" y="1950"/>
                </a:lnTo>
                <a:lnTo>
                  <a:pt x="3109" y="2275"/>
                </a:lnTo>
                <a:lnTo>
                  <a:pt x="3109" y="4773"/>
                </a:lnTo>
                <a:lnTo>
                  <a:pt x="2594" y="4773"/>
                </a:lnTo>
                <a:lnTo>
                  <a:pt x="2604" y="0"/>
                </a:lnTo>
                <a:lnTo>
                  <a:pt x="3656" y="7"/>
                </a:lnTo>
                <a:lnTo>
                  <a:pt x="3653" y="3834"/>
                </a:lnTo>
                <a:lnTo>
                  <a:pt x="3404" y="3837"/>
                </a:lnTo>
                <a:lnTo>
                  <a:pt x="3404" y="2979"/>
                </a:lnTo>
                <a:lnTo>
                  <a:pt x="4594" y="2978"/>
                </a:lnTo>
                <a:lnTo>
                  <a:pt x="4593" y="4339"/>
                </a:lnTo>
                <a:lnTo>
                  <a:pt x="5122" y="4338"/>
                </a:lnTo>
                <a:lnTo>
                  <a:pt x="5120" y="4771"/>
                </a:lnTo>
                <a:lnTo>
                  <a:pt x="7334" y="4769"/>
                </a:lnTo>
              </a:path>
            </a:pathLst>
          </a:cu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10" name="直接连接符 9"/>
          <p:cNvCxnSpPr/>
          <p:nvPr userDrawn="1">
            <p:custDataLst>
              <p:tags r:id="rId3"/>
            </p:custDataLst>
          </p:nvPr>
        </p:nvCxnSpPr>
        <p:spPr>
          <a:xfrm>
            <a:off x="9528175" y="2393950"/>
            <a:ext cx="0" cy="563245"/>
          </a:xfrm>
          <a:prstGeom prst="lin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cxnSp>
      <p:sp>
        <p:nvSpPr>
          <p:cNvPr id="3" name="椭圆 2"/>
          <p:cNvSpPr>
            <a:spLocks noChangeAspect="1"/>
          </p:cNvSpPr>
          <p:nvPr userDrawn="1">
            <p:custDataLst>
              <p:tags r:id="rId4"/>
            </p:custDataLst>
          </p:nvPr>
        </p:nvSpPr>
        <p:spPr>
          <a:xfrm>
            <a:off x="7488000" y="5914800"/>
            <a:ext cx="108000" cy="108000"/>
          </a:xfrm>
          <a:prstGeom prst="ellipse">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550800" y="511200"/>
            <a:ext cx="2174400" cy="1404000"/>
          </a:xfrm>
        </p:spPr>
        <p:txBody>
          <a:bodyPr wrap="square" lIns="90000" tIns="46800" rIns="90000" bIns="46800" anchor="ctr">
            <a:normAutofit/>
          </a:bodyPr>
          <a:lstStyle>
            <a:lvl1pPr algn="r">
              <a:defRPr sz="5400"/>
            </a:lvl1pPr>
          </a:lstStyle>
          <a:p>
            <a:r>
              <a:rPr lang="zh-CN" altLang="en-US" dirty="0"/>
              <a:t>标题</a:t>
            </a:r>
            <a:endParaRPr lang="zh-CN" altLang="en-US" dirty="0"/>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dirty="0"/>
          </a:p>
        </p:txBody>
      </p:sp>
      <p:sp>
        <p:nvSpPr>
          <p:cNvPr id="8" name="页脚占位符 4"/>
          <p:cNvSpPr>
            <a:spLocks noGrp="1"/>
          </p:cNvSpPr>
          <p:nvPr>
            <p:ph type="ftr" sz="quarter" idx="11"/>
            <p:custDataLst>
              <p:tags r:id="rId7"/>
            </p:custDataLst>
          </p:nvPr>
        </p:nvSpPr>
        <p:spPr/>
        <p:txBody>
          <a:bodyPr/>
          <a:lstStyle/>
          <a:p>
            <a:endParaRPr lang="zh-CN" altLang="en-US" dirty="0"/>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r>
              <a:rPr lang="en-US" altLang="zh-CN"/>
              <a:t>2024/12/16</a:t>
            </a:r>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r>
              <a:rPr lang="en-US" altLang="zh-CN"/>
              <a:t>‹#›</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image" Target="../media/image1.png"/><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slideLayout" Target="../slideLayouts/slideLayout13.xml"/><Relationship Id="rId11"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pic>
        <p:nvPicPr>
          <p:cNvPr id="25" name="图片 24" descr="AI-光环人工智能Logo-左右-红黑-透明底色"/>
          <p:cNvPicPr>
            <a:picLocks noChangeAspect="1"/>
          </p:cNvPicPr>
          <p:nvPr userDrawn="1"/>
        </p:nvPicPr>
        <p:blipFill>
          <a:blip r:embed="rId17"/>
          <a:stretch>
            <a:fillRect/>
          </a:stretch>
        </p:blipFill>
        <p:spPr>
          <a:xfrm>
            <a:off x="9219565" y="58420"/>
            <a:ext cx="2823210" cy="654050"/>
          </a:xfrm>
          <a:prstGeom prst="rect">
            <a:avLst/>
          </a:prstGeom>
        </p:spPr>
      </p:pic>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5"/>
          <p:cNvSpPr>
            <a:spLocks noChangeAspect="1"/>
          </p:cNvSpPr>
          <p:nvPr userDrawn="1">
            <p:custDataLst>
              <p:tags r:id="rId3"/>
            </p:custDataLst>
          </p:nvPr>
        </p:nvSpPr>
        <p:spPr>
          <a:xfrm flipH="1">
            <a:off x="695960" y="185497"/>
            <a:ext cx="11491926" cy="1032510"/>
          </a:xfrm>
          <a:custGeom>
            <a:avLst/>
            <a:gdLst>
              <a:gd name="connsiteX0" fmla="*/ 0 w 17629"/>
              <a:gd name="connsiteY0" fmla="*/ 1621 h 1626"/>
              <a:gd name="connsiteX1" fmla="*/ 1899 w 17629"/>
              <a:gd name="connsiteY1" fmla="*/ 1621 h 1626"/>
              <a:gd name="connsiteX2" fmla="*/ 1899 w 17629"/>
              <a:gd name="connsiteY2" fmla="*/ 1378 h 1626"/>
              <a:gd name="connsiteX3" fmla="*/ 2246 w 17629"/>
              <a:gd name="connsiteY3" fmla="*/ 1378 h 1626"/>
              <a:gd name="connsiteX4" fmla="*/ 2244 w 17629"/>
              <a:gd name="connsiteY4" fmla="*/ 982 h 1626"/>
              <a:gd name="connsiteX5" fmla="*/ 2765 w 17629"/>
              <a:gd name="connsiteY5" fmla="*/ 975 h 1626"/>
              <a:gd name="connsiteX6" fmla="*/ 2765 w 17629"/>
              <a:gd name="connsiteY6" fmla="*/ 1290 h 1626"/>
              <a:gd name="connsiteX7" fmla="*/ 2617 w 17629"/>
              <a:gd name="connsiteY7" fmla="*/ 1291 h 1626"/>
              <a:gd name="connsiteX8" fmla="*/ 2617 w 17629"/>
              <a:gd name="connsiteY8" fmla="*/ 133 h 1626"/>
              <a:gd name="connsiteX9" fmla="*/ 3295 w 17629"/>
              <a:gd name="connsiteY9" fmla="*/ 0 h 1626"/>
              <a:gd name="connsiteX10" fmla="*/ 3294 w 17629"/>
              <a:gd name="connsiteY10" fmla="*/ 1533 h 1626"/>
              <a:gd name="connsiteX11" fmla="*/ 3015 w 17629"/>
              <a:gd name="connsiteY11" fmla="*/ 1535 h 1626"/>
              <a:gd name="connsiteX12" fmla="*/ 3015 w 17629"/>
              <a:gd name="connsiteY12" fmla="*/ 755 h 1626"/>
              <a:gd name="connsiteX13" fmla="*/ 3603 w 17629"/>
              <a:gd name="connsiteY13" fmla="*/ 637 h 1626"/>
              <a:gd name="connsiteX14" fmla="*/ 3602 w 17629"/>
              <a:gd name="connsiteY14" fmla="*/ 1177 h 1626"/>
              <a:gd name="connsiteX15" fmla="*/ 4024 w 17629"/>
              <a:gd name="connsiteY15" fmla="*/ 1176 h 1626"/>
              <a:gd name="connsiteX16" fmla="*/ 4024 w 17629"/>
              <a:gd name="connsiteY16" fmla="*/ 1626 h 1626"/>
              <a:gd name="connsiteX17" fmla="*/ 17629 w 17629"/>
              <a:gd name="connsiteY17" fmla="*/ 1621 h 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29" h="1626">
                <a:moveTo>
                  <a:pt x="0" y="1621"/>
                </a:moveTo>
                <a:lnTo>
                  <a:pt x="1899" y="1621"/>
                </a:lnTo>
                <a:lnTo>
                  <a:pt x="1899" y="1378"/>
                </a:lnTo>
                <a:lnTo>
                  <a:pt x="2246" y="1378"/>
                </a:lnTo>
                <a:lnTo>
                  <a:pt x="2244" y="982"/>
                </a:lnTo>
                <a:cubicBezTo>
                  <a:pt x="2417" y="980"/>
                  <a:pt x="2593" y="975"/>
                  <a:pt x="2765" y="975"/>
                </a:cubicBezTo>
                <a:lnTo>
                  <a:pt x="2765" y="1290"/>
                </a:lnTo>
                <a:lnTo>
                  <a:pt x="2617" y="1291"/>
                </a:lnTo>
                <a:lnTo>
                  <a:pt x="2617" y="133"/>
                </a:lnTo>
                <a:lnTo>
                  <a:pt x="3295" y="0"/>
                </a:lnTo>
                <a:cubicBezTo>
                  <a:pt x="3296" y="468"/>
                  <a:pt x="3298" y="1057"/>
                  <a:pt x="3294" y="1533"/>
                </a:cubicBezTo>
                <a:lnTo>
                  <a:pt x="3015" y="1535"/>
                </a:lnTo>
                <a:lnTo>
                  <a:pt x="3015" y="755"/>
                </a:lnTo>
                <a:lnTo>
                  <a:pt x="3603" y="637"/>
                </a:lnTo>
                <a:lnTo>
                  <a:pt x="3602" y="1177"/>
                </a:lnTo>
                <a:lnTo>
                  <a:pt x="4024" y="1176"/>
                </a:lnTo>
                <a:lnTo>
                  <a:pt x="4024" y="1626"/>
                </a:lnTo>
                <a:lnTo>
                  <a:pt x="17629" y="1621"/>
                </a:lnTo>
              </a:path>
            </a:pathLst>
          </a:custGeom>
          <a:noFill/>
          <a:ln w="19050">
            <a:solidFill>
              <a:schemeClr val="accent1">
                <a:alpha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9" name="KSO_TEMPLATE" hidden="1"/>
          <p:cNvSpPr/>
          <p:nvPr userDrawn="1">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descr="AI-光环人工智能Logo-左右-红黑-透明底色"/>
          <p:cNvPicPr>
            <a:picLocks noChangeAspect="1"/>
          </p:cNvPicPr>
          <p:nvPr userDrawn="1"/>
        </p:nvPicPr>
        <p:blipFill>
          <a:blip r:embed="rId10"/>
          <a:stretch>
            <a:fillRect/>
          </a:stretch>
        </p:blipFill>
        <p:spPr>
          <a:xfrm>
            <a:off x="9219565" y="58420"/>
            <a:ext cx="2823210" cy="65405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100000"/>
        </a:lnSpc>
        <a:spcBef>
          <a:spcPct val="0"/>
        </a:spcBef>
        <a:buNone/>
        <a:defRPr sz="3200" b="1" kern="120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accent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accent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accent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84.xml"/><Relationship Id="rId6" Type="http://schemas.openxmlformats.org/officeDocument/2006/relationships/image" Target="../media/image1.png"/><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image" Target="../media/image3.png"/><Relationship Id="rId2" Type="http://schemas.openxmlformats.org/officeDocument/2006/relationships/tags" Target="../tags/tag8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5" Type="http://schemas.openxmlformats.org/officeDocument/2006/relationships/slideLayout" Target="../slideLayouts/slideLayout2.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6.xml"/></Relationships>
</file>

<file path=ppt/slides/_rels/slide14.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9" Type="http://schemas.openxmlformats.org/officeDocument/2006/relationships/slideLayout" Target="../slideLayouts/slideLayout2.xml"/><Relationship Id="rId18" Type="http://schemas.openxmlformats.org/officeDocument/2006/relationships/tags" Target="../tags/tag137.xml"/><Relationship Id="rId17" Type="http://schemas.openxmlformats.org/officeDocument/2006/relationships/tags" Target="../tags/tag136.xml"/><Relationship Id="rId16" Type="http://schemas.openxmlformats.org/officeDocument/2006/relationships/tags" Target="../tags/tag135.xml"/><Relationship Id="rId15" Type="http://schemas.openxmlformats.org/officeDocument/2006/relationships/tags" Target="../tags/tag134.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tags" Target="../tags/tag120.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8.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oleObject" Target="../embeddings/oleObject6.bin"/><Relationship Id="rId4" Type="http://schemas.openxmlformats.org/officeDocument/2006/relationships/image" Target="../media/image25.wmf"/><Relationship Id="rId3" Type="http://schemas.openxmlformats.org/officeDocument/2006/relationships/oleObject" Target="../embeddings/oleObject5.bin"/><Relationship Id="rId2" Type="http://schemas.openxmlformats.org/officeDocument/2006/relationships/image" Target="../media/image24.wmf"/><Relationship Id="rId1"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3" Type="http://schemas.openxmlformats.org/officeDocument/2006/relationships/slideLayout" Target="../slideLayouts/slideLayout12.xml"/><Relationship Id="rId12" Type="http://schemas.openxmlformats.org/officeDocument/2006/relationships/tags" Target="../tags/tag95.xml"/><Relationship Id="rId11" Type="http://schemas.openxmlformats.org/officeDocument/2006/relationships/image" Target="../media/image1.png"/><Relationship Id="rId10" Type="http://schemas.openxmlformats.org/officeDocument/2006/relationships/tags" Target="../tags/tag94.xml"/><Relationship Id="rId1" Type="http://schemas.openxmlformats.org/officeDocument/2006/relationships/tags" Target="../tags/tag8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jpeg"/></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30.wmf"/><Relationship Id="rId3" Type="http://schemas.openxmlformats.org/officeDocument/2006/relationships/oleObject" Target="../embeddings/oleObject8.bin"/><Relationship Id="rId2" Type="http://schemas.openxmlformats.org/officeDocument/2006/relationships/image" Target="../media/image29.wmf"/><Relationship Id="rId1"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jpeg"/></Relationships>
</file>

<file path=ppt/slides/_rels/slide23.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34.wmf"/><Relationship Id="rId3" Type="http://schemas.openxmlformats.org/officeDocument/2006/relationships/oleObject" Target="../embeddings/oleObject10.bin"/><Relationship Id="rId2" Type="http://schemas.openxmlformats.org/officeDocument/2006/relationships/image" Target="../media/image33.wmf"/><Relationship Id="rId1" Type="http://schemas.openxmlformats.org/officeDocument/2006/relationships/oleObject" Target="../embeddings/oleObject9.bin"/></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oleObject" Target="../embeddings/oleObject11.bin"/></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oleObject" Target="../embeddings/oleObject12.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GIF"/></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6.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slides/_rels/slide30.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2.xml"/><Relationship Id="rId6" Type="http://schemas.openxmlformats.org/officeDocument/2006/relationships/image" Target="../media/image41.wmf"/><Relationship Id="rId5" Type="http://schemas.openxmlformats.org/officeDocument/2006/relationships/oleObject" Target="../embeddings/oleObject15.bin"/><Relationship Id="rId4" Type="http://schemas.openxmlformats.org/officeDocument/2006/relationships/image" Target="../media/image40.wmf"/><Relationship Id="rId3" Type="http://schemas.openxmlformats.org/officeDocument/2006/relationships/oleObject" Target="../embeddings/oleObject14.bin"/><Relationship Id="rId2" Type="http://schemas.openxmlformats.org/officeDocument/2006/relationships/image" Target="../media/image39.wmf"/><Relationship Id="rId1" Type="http://schemas.openxmlformats.org/officeDocument/2006/relationships/oleObject" Target="../embeddings/oleObject13.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GIF"/><Relationship Id="rId1" Type="http://schemas.openxmlformats.org/officeDocument/2006/relationships/image" Target="../media/image42.GIF"/></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45.wmf"/><Relationship Id="rId3" Type="http://schemas.openxmlformats.org/officeDocument/2006/relationships/oleObject" Target="../embeddings/oleObject17.bin"/><Relationship Id="rId2" Type="http://schemas.openxmlformats.org/officeDocument/2006/relationships/image" Target="../media/image44.wmf"/><Relationship Id="rId1" Type="http://schemas.openxmlformats.org/officeDocument/2006/relationships/oleObject" Target="../embeddings/oleObject16.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0.xml"/><Relationship Id="rId2" Type="http://schemas.openxmlformats.org/officeDocument/2006/relationships/image" Target="../media/image50.png"/><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7.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2.xml"/><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3.xml"/><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4.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4" Type="http://schemas.openxmlformats.org/officeDocument/2006/relationships/comments" Target="../comments/comment2.xml"/><Relationship Id="rId3" Type="http://schemas.openxmlformats.org/officeDocument/2006/relationships/slideLayout" Target="../slideLayouts/slideLayout4.xml"/><Relationship Id="rId2" Type="http://schemas.openxmlformats.org/officeDocument/2006/relationships/image" Target="../media/image55.png"/><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5" Type="http://schemas.openxmlformats.org/officeDocument/2006/relationships/comments" Target="../comments/comment3.xml"/><Relationship Id="rId4" Type="http://schemas.openxmlformats.org/officeDocument/2006/relationships/slideLayout" Target="../slideLayouts/slideLayout4.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6.xml.rels><?xml version="1.0" encoding="UTF-8" standalone="yes"?>
<Relationships xmlns="http://schemas.openxmlformats.org/package/2006/relationships"><Relationship Id="rId5" Type="http://schemas.openxmlformats.org/officeDocument/2006/relationships/comments" Target="../comments/comment4.xml"/><Relationship Id="rId4" Type="http://schemas.openxmlformats.org/officeDocument/2006/relationships/slideLayout" Target="../slideLayouts/slideLayout4.xml"/><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6.xml"/><Relationship Id="rId1" Type="http://schemas.openxmlformats.org/officeDocument/2006/relationships/image" Target="../media/image59.GI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7.xml"/><Relationship Id="rId1"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8.xml"/><Relationship Id="rId1" Type="http://schemas.openxmlformats.org/officeDocument/2006/relationships/image" Target="../media/image61.png"/></Relationships>
</file>

<file path=ppt/slides/_rels/slide51.xml.rels><?xml version="1.0" encoding="UTF-8" standalone="yes"?>
<Relationships xmlns="http://schemas.openxmlformats.org/package/2006/relationships"><Relationship Id="rId9" Type="http://schemas.openxmlformats.org/officeDocument/2006/relationships/image" Target="../media/image66.wmf"/><Relationship Id="rId8" Type="http://schemas.openxmlformats.org/officeDocument/2006/relationships/oleObject" Target="../embeddings/oleObject21.bin"/><Relationship Id="rId7" Type="http://schemas.openxmlformats.org/officeDocument/2006/relationships/image" Target="../media/image65.wmf"/><Relationship Id="rId6" Type="http://schemas.openxmlformats.org/officeDocument/2006/relationships/oleObject" Target="../embeddings/oleObject20.bin"/><Relationship Id="rId5" Type="http://schemas.openxmlformats.org/officeDocument/2006/relationships/image" Target="../media/image64.wmf"/><Relationship Id="rId4" Type="http://schemas.openxmlformats.org/officeDocument/2006/relationships/oleObject" Target="../embeddings/oleObject19.bin"/><Relationship Id="rId3" Type="http://schemas.openxmlformats.org/officeDocument/2006/relationships/image" Target="../media/image63.wmf"/><Relationship Id="rId2" Type="http://schemas.openxmlformats.org/officeDocument/2006/relationships/oleObject" Target="../embeddings/oleObject18.bin"/><Relationship Id="rId14" Type="http://schemas.openxmlformats.org/officeDocument/2006/relationships/notesSlide" Target="../notesSlides/notesSlide1.xml"/><Relationship Id="rId13" Type="http://schemas.openxmlformats.org/officeDocument/2006/relationships/vmlDrawing" Target="../drawings/vmlDrawing10.vml"/><Relationship Id="rId12" Type="http://schemas.openxmlformats.org/officeDocument/2006/relationships/slideLayout" Target="../slideLayouts/slideLayout2.xml"/><Relationship Id="rId11" Type="http://schemas.openxmlformats.org/officeDocument/2006/relationships/image" Target="../media/image67.wmf"/><Relationship Id="rId10" Type="http://schemas.openxmlformats.org/officeDocument/2006/relationships/oleObject" Target="../embeddings/oleObject22.bin"/><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59.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0.xml"/><Relationship Id="rId2" Type="http://schemas.openxmlformats.org/officeDocument/2006/relationships/image" Target="../media/image74.png"/><Relationship Id="rId1" Type="http://schemas.openxmlformats.org/officeDocument/2006/relationships/image" Target="../media/image73.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1.xml"/><Relationship Id="rId2" Type="http://schemas.openxmlformats.org/officeDocument/2006/relationships/image" Target="../media/image75.png"/><Relationship Id="rId1" Type="http://schemas.openxmlformats.org/officeDocument/2006/relationships/image" Target="../media/image72.png"/></Relationships>
</file>

<file path=ppt/slides/_rels/slide5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62.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3.xml"/><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4.xml"/><Relationship Id="rId2" Type="http://schemas.openxmlformats.org/officeDocument/2006/relationships/image" Target="../media/image83.png"/><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5.xml"/><Relationship Id="rId2" Type="http://schemas.openxmlformats.org/officeDocument/2006/relationships/image" Target="../media/image85.png"/><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6.xml"/><Relationship Id="rId2" Type="http://schemas.openxmlformats.org/officeDocument/2006/relationships/image" Target="../media/image87.png"/><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7.xml"/><Relationship Id="rId2" Type="http://schemas.openxmlformats.org/officeDocument/2006/relationships/image" Target="../media/image89.png"/><Relationship Id="rId1" Type="http://schemas.openxmlformats.org/officeDocument/2006/relationships/image" Target="../media/image88.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90.wmf"/><Relationship Id="rId1" Type="http://schemas.openxmlformats.org/officeDocument/2006/relationships/oleObject" Target="../embeddings/oleObject23.bin"/></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8.xml"/><Relationship Id="rId2" Type="http://schemas.openxmlformats.org/officeDocument/2006/relationships/image" Target="../media/image92.png"/><Relationship Id="rId1"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9.xml"/><Relationship Id="rId1"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0.xml"/><Relationship Id="rId1"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1.xml"/><Relationship Id="rId1" Type="http://schemas.openxmlformats.org/officeDocument/2006/relationships/image" Target="../media/image95.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100.xml"/><Relationship Id="rId4" Type="http://schemas.openxmlformats.org/officeDocument/2006/relationships/image" Target="../media/image11.wmf"/><Relationship Id="rId3" Type="http://schemas.openxmlformats.org/officeDocument/2006/relationships/oleObject" Target="../embeddings/oleObject2.bin"/><Relationship Id="rId2" Type="http://schemas.openxmlformats.org/officeDocument/2006/relationships/image" Target="../media/image10.wmf"/><Relationship Id="rId1"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xml"/><Relationship Id="rId1"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image" Target="../media/image101.png"/></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tags" Target="../tags/tag101.xml"/><Relationship Id="rId2" Type="http://schemas.openxmlformats.org/officeDocument/2006/relationships/image" Target="../media/image12.wmf"/><Relationship Id="rId1"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rcRect t="1708" r="6195" b="2222"/>
          <a:stretch>
            <a:fillRect/>
          </a:stretch>
        </p:blipFill>
        <p:spPr>
          <a:xfrm>
            <a:off x="4990465" y="0"/>
            <a:ext cx="7201535" cy="6858635"/>
          </a:xfrm>
          <a:prstGeom prst="rect">
            <a:avLst/>
          </a:prstGeom>
        </p:spPr>
      </p:pic>
      <p:pic>
        <p:nvPicPr>
          <p:cNvPr id="10" name="图片 9" descr="9de269a3-1876-4a5e-b0ad-99d3a4c63499-removebg-preview"/>
          <p:cNvPicPr>
            <a:picLocks noChangeAspect="1"/>
          </p:cNvPicPr>
          <p:nvPr>
            <p:custDataLst>
              <p:tags r:id="rId2"/>
            </p:custDataLst>
          </p:nvPr>
        </p:nvPicPr>
        <p:blipFill>
          <a:blip r:embed="rId3"/>
          <a:stretch>
            <a:fillRect/>
          </a:stretch>
        </p:blipFill>
        <p:spPr>
          <a:xfrm>
            <a:off x="153670" y="904875"/>
            <a:ext cx="3800475" cy="5953125"/>
          </a:xfrm>
          <a:prstGeom prst="rect">
            <a:avLst/>
          </a:prstGeom>
        </p:spPr>
      </p:pic>
      <p:sp>
        <p:nvSpPr>
          <p:cNvPr id="11" name="副标题 10"/>
          <p:cNvSpPr>
            <a:spLocks noGrp="1"/>
          </p:cNvSpPr>
          <p:nvPr>
            <p:ph type="subTitle" idx="1"/>
            <p:custDataLst>
              <p:tags r:id="rId4"/>
            </p:custDataLst>
          </p:nvPr>
        </p:nvSpPr>
        <p:spPr>
          <a:xfrm>
            <a:off x="3463290" y="1858010"/>
            <a:ext cx="7858760" cy="1034415"/>
          </a:xfrm>
        </p:spPr>
        <p:txBody>
          <a:bodyPr>
            <a:noAutofit/>
          </a:bodyPr>
          <a:p>
            <a:pPr marL="0" indent="0" algn="l">
              <a:lnSpc>
                <a:spcPct val="100000"/>
              </a:lnSpc>
              <a:buNone/>
            </a:pPr>
            <a:r>
              <a:rPr lang="en-US" altLang="zh-CN" sz="4800" b="1" dirty="0">
                <a:solidFill>
                  <a:schemeClr val="tx1"/>
                </a:solidFill>
                <a:effectLst>
                  <a:outerShdw blurRad="38100" dist="38100" dir="2700000" algn="tl">
                    <a:srgbClr val="000000">
                      <a:alpha val="43137"/>
                    </a:srgbClr>
                  </a:outerShdw>
                </a:effectLst>
                <a:latin typeface="Arial" panose="020B0604020202020204" pitchFamily="34" charset="0"/>
                <a:ea typeface="方正黑体简体" panose="02000000000000000000" charset="-122"/>
                <a:sym typeface="+mn-ea"/>
              </a:rPr>
              <a:t>KNN</a:t>
            </a:r>
            <a:r>
              <a:rPr lang="zh-CN" altLang="en-US" sz="4800" b="1" dirty="0">
                <a:solidFill>
                  <a:schemeClr val="tx1"/>
                </a:solidFill>
                <a:effectLst>
                  <a:outerShdw blurRad="38100" dist="38100" dir="2700000" algn="tl">
                    <a:srgbClr val="000000">
                      <a:alpha val="43137"/>
                    </a:srgbClr>
                  </a:outerShdw>
                </a:effectLst>
                <a:latin typeface="Arial" panose="020B0604020202020204" pitchFamily="34" charset="0"/>
                <a:ea typeface="方正黑体简体" panose="02000000000000000000" charset="-122"/>
                <a:sym typeface="+mn-ea"/>
              </a:rPr>
              <a:t>算法与线性回归算法</a:t>
            </a:r>
            <a:endParaRPr lang="zh-CN" altLang="en-US" sz="4800" b="1" dirty="0">
              <a:solidFill>
                <a:schemeClr val="tx1"/>
              </a:solidFill>
              <a:effectLst>
                <a:outerShdw blurRad="38100" dist="38100" dir="2700000" algn="tl">
                  <a:srgbClr val="000000">
                    <a:alpha val="43137"/>
                  </a:srgbClr>
                </a:outerShdw>
              </a:effectLst>
              <a:latin typeface="Arial" panose="020B0604020202020204" pitchFamily="34" charset="0"/>
              <a:ea typeface="方正黑体简体" panose="02000000000000000000" charset="-122"/>
              <a:cs typeface="汉仪雅酷黑 95W" panose="020B0A04020202020204" charset="-122"/>
              <a:sym typeface="+mn-ea"/>
            </a:endParaRPr>
          </a:p>
        </p:txBody>
      </p:sp>
      <p:sp>
        <p:nvSpPr>
          <p:cNvPr id="14" name="任意多边形: 形状 57"/>
          <p:cNvSpPr/>
          <p:nvPr userDrawn="1">
            <p:custDataLst>
              <p:tags r:id="rId5"/>
            </p:custDataLst>
          </p:nvPr>
        </p:nvSpPr>
        <p:spPr>
          <a:xfrm>
            <a:off x="0" y="0"/>
            <a:ext cx="1702288" cy="991954"/>
          </a:xfrm>
          <a:custGeom>
            <a:avLst/>
            <a:gdLst>
              <a:gd name="connsiteX0" fmla="*/ 0 w 1702288"/>
              <a:gd name="connsiteY0" fmla="*/ 0 h 991954"/>
              <a:gd name="connsiteX1" fmla="*/ 1702288 w 1702288"/>
              <a:gd name="connsiteY1" fmla="*/ 0 h 991954"/>
              <a:gd name="connsiteX2" fmla="*/ 1531718 w 1702288"/>
              <a:gd name="connsiteY2" fmla="*/ 155024 h 991954"/>
              <a:gd name="connsiteX3" fmla="*/ 177737 w 1702288"/>
              <a:gd name="connsiteY3" fmla="*/ 931815 h 991954"/>
              <a:gd name="connsiteX4" fmla="*/ 0 w 1702288"/>
              <a:gd name="connsiteY4" fmla="*/ 991954 h 991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288" h="991954">
                <a:moveTo>
                  <a:pt x="0" y="0"/>
                </a:moveTo>
                <a:lnTo>
                  <a:pt x="1702288" y="0"/>
                </a:lnTo>
                <a:lnTo>
                  <a:pt x="1531718" y="155024"/>
                </a:lnTo>
                <a:cubicBezTo>
                  <a:pt x="1131307" y="485473"/>
                  <a:pt x="674433" y="749950"/>
                  <a:pt x="177737" y="931815"/>
                </a:cubicBezTo>
                <a:lnTo>
                  <a:pt x="0" y="991954"/>
                </a:lnTo>
                <a:close/>
              </a:path>
            </a:pathLst>
          </a:custGeom>
          <a:gradFill flip="none" rotWithShape="1">
            <a:gsLst>
              <a:gs pos="0">
                <a:schemeClr val="bg2">
                  <a:lumMod val="90000"/>
                  <a:alpha val="0"/>
                </a:schemeClr>
              </a:gs>
              <a:gs pos="100000">
                <a:schemeClr val="bg2">
                  <a:lumMod val="90000"/>
                  <a:alpha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p>
        </p:txBody>
      </p:sp>
      <p:pic>
        <p:nvPicPr>
          <p:cNvPr id="15" name="图片 14" descr="AI-光环人工智能Logo-左右-红黑-透明底色"/>
          <p:cNvPicPr>
            <a:picLocks noChangeAspect="1"/>
          </p:cNvPicPr>
          <p:nvPr/>
        </p:nvPicPr>
        <p:blipFill>
          <a:blip r:embed="rId6"/>
          <a:stretch>
            <a:fillRect/>
          </a:stretch>
        </p:blipFill>
        <p:spPr>
          <a:xfrm>
            <a:off x="3540760" y="1372235"/>
            <a:ext cx="1460500" cy="338455"/>
          </a:xfrm>
          <a:prstGeom prst="rect">
            <a:avLst/>
          </a:prstGeom>
        </p:spPr>
      </p:pic>
    </p:spTree>
    <p:custDataLst>
      <p:tags r:id="rId7"/>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667933" y="6193367"/>
            <a:ext cx="10369973" cy="297180"/>
          </a:xfrm>
          <a:prstGeom prst="rect">
            <a:avLst/>
          </a:prstGeom>
          <a:noFill/>
        </p:spPr>
        <p:txBody>
          <a:bodyPr wrap="square" rtlCol="0" anchor="t">
            <a:spAutoFit/>
          </a:bodyPr>
          <a:p>
            <a:r>
              <a:rPr lang="zh-CN" altLang="en-US" sz="1335"/>
              <a:t>https://scikit-learn.org/stable/modules/generated/sklearn.neighbors.KNeighborsClassifier.html#sklearn.neighbors.KNeighborsClassifier</a:t>
            </a:r>
            <a:endParaRPr lang="zh-CN" altLang="en-US" sz="1335"/>
          </a:p>
        </p:txBody>
      </p:sp>
      <p:pic>
        <p:nvPicPr>
          <p:cNvPr id="6" name="图片 5"/>
          <p:cNvPicPr>
            <a:picLocks noChangeAspect="1"/>
          </p:cNvPicPr>
          <p:nvPr/>
        </p:nvPicPr>
        <p:blipFill>
          <a:blip r:embed="rId1"/>
          <a:stretch>
            <a:fillRect/>
          </a:stretch>
        </p:blipFill>
        <p:spPr>
          <a:xfrm>
            <a:off x="254000" y="2214880"/>
            <a:ext cx="11683153" cy="3001433"/>
          </a:xfrm>
          <a:prstGeom prst="rect">
            <a:avLst/>
          </a:prstGeom>
        </p:spPr>
      </p:pic>
      <p:sp>
        <p:nvSpPr>
          <p:cNvPr id="8" name="文本框 7"/>
          <p:cNvSpPr txBox="1"/>
          <p:nvPr/>
        </p:nvSpPr>
        <p:spPr>
          <a:xfrm>
            <a:off x="838200" y="1534160"/>
            <a:ext cx="3386667" cy="460375"/>
          </a:xfrm>
          <a:prstGeom prst="rect">
            <a:avLst/>
          </a:prstGeom>
          <a:noFill/>
        </p:spPr>
        <p:txBody>
          <a:bodyPr wrap="square" rtlCol="0" anchor="t">
            <a:spAutoFit/>
          </a:bodyPr>
          <a:p>
            <a:r>
              <a:rPr lang="zh-CN" altLang="en-US" sz="2400" b="1"/>
              <a:t>Methods</a:t>
            </a:r>
            <a:endParaRPr lang="zh-CN" altLang="en-US" sz="2400" b="1"/>
          </a:p>
        </p:txBody>
      </p:sp>
      <p:sp>
        <p:nvSpPr>
          <p:cNvPr id="5"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 KNN</a:t>
            </a:r>
            <a:r>
              <a:rPr lang="zh-CN" altLang="en-US" spc="0" dirty="0">
                <a:solidFill>
                  <a:schemeClr val="accent1"/>
                </a:solidFill>
                <a:latin typeface="Arial" panose="020B0604020202020204" pitchFamily="34" charset="0"/>
                <a:ea typeface="方正黑体简体" panose="02000000000000000000" charset="-122"/>
                <a:sym typeface="+mn-ea"/>
              </a:rPr>
              <a:t>算法</a:t>
            </a:r>
            <a:r>
              <a:rPr lang="en-US" altLang="zh-CN" spc="0" dirty="0">
                <a:solidFill>
                  <a:schemeClr val="accent1"/>
                </a:solidFill>
                <a:latin typeface="Arial" panose="020B0604020202020204" pitchFamily="34" charset="0"/>
                <a:ea typeface="方正黑体简体" panose="02000000000000000000" charset="-122"/>
                <a:sym typeface="+mn-ea"/>
              </a:rPr>
              <a:t>API</a:t>
            </a:r>
            <a:r>
              <a:rPr lang="zh-CN" altLang="en-US" spc="0" dirty="0">
                <a:solidFill>
                  <a:schemeClr val="accent1"/>
                </a:solidFill>
                <a:latin typeface="Arial" panose="020B0604020202020204" pitchFamily="34" charset="0"/>
                <a:ea typeface="方正黑体简体" panose="02000000000000000000" charset="-122"/>
                <a:sym typeface="+mn-ea"/>
              </a:rPr>
              <a:t>的使用</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1"/>
          <p:cNvSpPr txBox="1"/>
          <p:nvPr/>
        </p:nvSpPr>
        <p:spPr>
          <a:xfrm>
            <a:off x="653627" y="1627293"/>
            <a:ext cx="5411893" cy="4406265"/>
          </a:xfrm>
          <a:prstGeom prst="rect">
            <a:avLst/>
          </a:prstGeom>
          <a:noFill/>
          <a:ln w="9525">
            <a:noFill/>
          </a:ln>
        </p:spPr>
        <p:txBody>
          <a:bodyPr wrap="square" anchor="t">
            <a:spAutoFit/>
          </a:bodyPr>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最近邻 (k-Nearest Neighbors，KNN) 算法是一种分类算法，1968年由 Cover 和 Hart 提出，应用场景有字符识别、文本分类、图像识别等领域。</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该算法的思想是：一个样本与数据集中的k个样本最相似，如果这k个样本中的大多数属于某一个类别，则该样本也属于这个类别，即，</a:t>
            </a:r>
            <a:r>
              <a:rPr lang="zh-CN" altLang="en-US" sz="1865" b="1">
                <a:solidFill>
                  <a:srgbClr val="C00000"/>
                </a:solidFill>
                <a:latin typeface="微软雅黑" panose="020B0503020204020204" charset="-122"/>
                <a:ea typeface="微软雅黑" panose="020B0503020204020204" charset="-122"/>
                <a:cs typeface="微软雅黑" panose="020B0503020204020204" charset="-122"/>
              </a:rPr>
              <a:t>对每一个测试样本，基于事先选择的距离度量，KNN算法在训练集中找到距离最近(最相似)的k个样本，然后将k个样本的类别的投票结果作为测试样本的类别</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6136640" y="977900"/>
            <a:ext cx="6045200" cy="5742940"/>
          </a:xfrm>
          <a:prstGeom prst="rect">
            <a:avLst/>
          </a:prstGeom>
        </p:spPr>
      </p:pic>
      <p:sp>
        <p:nvSpPr>
          <p:cNvPr id="5"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 KNN</a:t>
            </a:r>
            <a:r>
              <a:rPr lang="zh-CN" altLang="en-US" spc="0" dirty="0">
                <a:solidFill>
                  <a:schemeClr val="accent1"/>
                </a:solidFill>
                <a:latin typeface="Arial" panose="020B0604020202020204" pitchFamily="34" charset="0"/>
                <a:ea typeface="方正黑体简体" panose="02000000000000000000" charset="-122"/>
                <a:sym typeface="+mn-ea"/>
              </a:rPr>
              <a:t>算法</a:t>
            </a:r>
            <a:r>
              <a:rPr lang="en-US" altLang="zh-CN" spc="0" dirty="0">
                <a:solidFill>
                  <a:schemeClr val="accent1"/>
                </a:solidFill>
                <a:latin typeface="Arial" panose="020B0604020202020204" pitchFamily="34" charset="0"/>
                <a:ea typeface="方正黑体简体" panose="02000000000000000000" charset="-122"/>
                <a:sym typeface="+mn-ea"/>
              </a:rPr>
              <a:t>API</a:t>
            </a:r>
            <a:r>
              <a:rPr lang="zh-CN" altLang="en-US" spc="0" dirty="0">
                <a:solidFill>
                  <a:schemeClr val="accent1"/>
                </a:solidFill>
                <a:latin typeface="Arial" panose="020B0604020202020204" pitchFamily="34" charset="0"/>
                <a:ea typeface="方正黑体简体" panose="02000000000000000000" charset="-122"/>
                <a:sym typeface="+mn-ea"/>
              </a:rPr>
              <a:t>的使用</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2" name="文本框 2"/>
          <p:cNvSpPr txBox="1"/>
          <p:nvPr/>
        </p:nvSpPr>
        <p:spPr>
          <a:xfrm>
            <a:off x="3684376" y="1295612"/>
            <a:ext cx="6932612" cy="2248535"/>
          </a:xfrm>
          <a:prstGeom prst="rect">
            <a:avLst/>
          </a:prstGeom>
          <a:noFill/>
          <a:ln w="9525">
            <a:noFill/>
          </a:ln>
        </p:spPr>
        <p:txBody>
          <a:bodyPr wrap="square" anchor="t">
            <a:spAutoFit/>
          </a:bodyPr>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1）计算已知类别数据集中的点与当前点之间的距离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2）按距离递增次序排序</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3）</a:t>
            </a:r>
            <a:r>
              <a:rPr lang="zh-CN" altLang="en-US" sz="1865">
                <a:solidFill>
                  <a:srgbClr val="FF0000"/>
                </a:solidFill>
                <a:latin typeface="微软雅黑" panose="020B0503020204020204" charset="-122"/>
                <a:ea typeface="微软雅黑" panose="020B0503020204020204" charset="-122"/>
                <a:cs typeface="微软雅黑" panose="020B0503020204020204" charset="-122"/>
              </a:rPr>
              <a:t>选取与当前点距离最小的k个点</a:t>
            </a:r>
            <a:endParaRPr lang="zh-CN" altLang="en-US" sz="1865">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4）统计前k个点所在的类别出现的频率</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5）返回前k个点出现频率最高的类别作为当前点的预测分类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5927" y="3648287"/>
            <a:ext cx="3789680" cy="3068320"/>
          </a:xfrm>
          <a:prstGeom prst="rect">
            <a:avLst/>
          </a:prstGeom>
        </p:spPr>
      </p:pic>
      <p:pic>
        <p:nvPicPr>
          <p:cNvPr id="5" name="图片 4"/>
          <p:cNvPicPr>
            <a:picLocks noChangeAspect="1"/>
          </p:cNvPicPr>
          <p:nvPr/>
        </p:nvPicPr>
        <p:blipFill>
          <a:blip r:embed="rId2"/>
          <a:stretch>
            <a:fillRect/>
          </a:stretch>
        </p:blipFill>
        <p:spPr>
          <a:xfrm>
            <a:off x="4676140" y="3648287"/>
            <a:ext cx="3634740" cy="3068320"/>
          </a:xfrm>
          <a:prstGeom prst="rect">
            <a:avLst/>
          </a:prstGeom>
        </p:spPr>
      </p:pic>
      <p:pic>
        <p:nvPicPr>
          <p:cNvPr id="6" name="图片 5"/>
          <p:cNvPicPr>
            <a:picLocks noChangeAspect="1"/>
          </p:cNvPicPr>
          <p:nvPr/>
        </p:nvPicPr>
        <p:blipFill>
          <a:blip r:embed="rId3"/>
          <a:stretch>
            <a:fillRect/>
          </a:stretch>
        </p:blipFill>
        <p:spPr>
          <a:xfrm>
            <a:off x="9191413" y="3605107"/>
            <a:ext cx="3034453" cy="3111500"/>
          </a:xfrm>
          <a:prstGeom prst="rect">
            <a:avLst/>
          </a:prstGeom>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3 KNN</a:t>
            </a:r>
            <a:r>
              <a:rPr lang="zh-CN" altLang="en-US" spc="0" dirty="0">
                <a:solidFill>
                  <a:schemeClr val="accent1"/>
                </a:solidFill>
                <a:latin typeface="Arial" panose="020B0604020202020204" pitchFamily="34" charset="0"/>
                <a:ea typeface="方正黑体简体" panose="02000000000000000000" charset="-122"/>
                <a:sym typeface="+mn-ea"/>
              </a:rPr>
              <a:t>算法</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
        <p:nvSpPr>
          <p:cNvPr id="8" name="文本框 7"/>
          <p:cNvSpPr txBox="1"/>
          <p:nvPr/>
        </p:nvSpPr>
        <p:spPr>
          <a:xfrm>
            <a:off x="984250" y="1209040"/>
            <a:ext cx="1912620" cy="368300"/>
          </a:xfrm>
          <a:prstGeom prst="rect">
            <a:avLst/>
          </a:prstGeom>
          <a:noFill/>
        </p:spPr>
        <p:txBody>
          <a:bodyPr wrap="square" rtlCol="0">
            <a:spAutoFit/>
          </a:bodyPr>
          <a:p>
            <a:r>
              <a:rPr lang="zh-CN" altLang="en-US"/>
              <a:t>流程：</a:t>
            </a:r>
            <a:endParaRPr lang="zh-CN" altLang="en-US"/>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2465" name="组合 6"/>
          <p:cNvGrpSpPr/>
          <p:nvPr/>
        </p:nvGrpSpPr>
        <p:grpSpPr>
          <a:xfrm>
            <a:off x="2265363" y="1655763"/>
            <a:ext cx="3455987" cy="1230312"/>
            <a:chOff x="544629" y="2854914"/>
            <a:chExt cx="3456620" cy="1231106"/>
          </a:xfrm>
        </p:grpSpPr>
        <p:sp>
          <p:nvSpPr>
            <p:cNvPr id="4" name="矩形 3"/>
            <p:cNvSpPr/>
            <p:nvPr>
              <p:custDataLst>
                <p:tags r:id="rId1"/>
              </p:custDataLst>
            </p:nvPr>
          </p:nvSpPr>
          <p:spPr>
            <a:xfrm>
              <a:off x="1917188" y="3052845"/>
              <a:ext cx="2084061" cy="835243"/>
            </a:xfrm>
            <a:prstGeom prst="rect">
              <a:avLst/>
            </a:prstGeom>
            <a:solidFill>
              <a:srgbClr val="018BE9"/>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p>
              <a:pPr algn="ctr" fontAlgn="base"/>
              <a:r>
                <a:rPr lang="zh-CN" altLang="en-US" sz="2400" b="1" strike="noStrike" noProof="1" dirty="0" smtClean="0">
                  <a:solidFill>
                    <a:schemeClr val="bg1"/>
                  </a:solidFill>
                  <a:latin typeface="微软雅黑" panose="020B0503020204020204" charset="-122"/>
                  <a:ea typeface="微软雅黑" panose="020B0503020204020204" charset="-122"/>
                  <a:sym typeface="+mn-ea"/>
                </a:rPr>
                <a:t>简单有效</a:t>
              </a:r>
              <a:endParaRPr lang="zh-CN" altLang="en-US" sz="2800" b="1" strike="noStrike" noProof="1" dirty="0" smtClean="0">
                <a:solidFill>
                  <a:schemeClr val="bg1"/>
                </a:solidFill>
                <a:latin typeface="微软雅黑" panose="020B0503020204020204" charset="-122"/>
                <a:ea typeface="微软雅黑" panose="020B0503020204020204" charset="-122"/>
                <a:cs typeface="+mn-ea"/>
                <a:sym typeface="+mn-ea"/>
              </a:endParaRPr>
            </a:p>
          </p:txBody>
        </p:sp>
        <p:sp>
          <p:nvSpPr>
            <p:cNvPr id="62467" name="文本框 4"/>
            <p:cNvSpPr txBox="1"/>
            <p:nvPr>
              <p:custDataLst>
                <p:tags r:id="rId2"/>
              </p:custDataLst>
            </p:nvPr>
          </p:nvSpPr>
          <p:spPr>
            <a:xfrm>
              <a:off x="544629" y="2854914"/>
              <a:ext cx="1322798" cy="1231106"/>
            </a:xfrm>
            <a:prstGeom prst="rect">
              <a:avLst/>
            </a:prstGeom>
            <a:noFill/>
            <a:ln w="9525">
              <a:noFill/>
            </a:ln>
          </p:spPr>
          <p:txBody>
            <a:bodyPr wrap="square" lIns="0" tIns="0" rIns="0" bIns="0" anchor="ctr" anchorCtr="1"/>
            <a:p>
              <a:pPr algn="ctr"/>
              <a:r>
                <a:rPr lang="en-US" altLang="zh-CN" sz="5335" b="1" dirty="0">
                  <a:solidFill>
                    <a:srgbClr val="018BE9"/>
                  </a:solidFill>
                  <a:latin typeface="Lato Light" charset="0"/>
                </a:rPr>
                <a:t>01</a:t>
              </a:r>
              <a:endParaRPr lang="zh-CN" altLang="en-US" sz="5335" b="1" dirty="0">
                <a:solidFill>
                  <a:srgbClr val="018BE9"/>
                </a:solidFill>
                <a:latin typeface="Lato Light" charset="0"/>
              </a:endParaRPr>
            </a:p>
          </p:txBody>
        </p:sp>
      </p:grpSp>
      <p:grpSp>
        <p:nvGrpSpPr>
          <p:cNvPr id="62468" name="组合 15"/>
          <p:cNvGrpSpPr/>
          <p:nvPr/>
        </p:nvGrpSpPr>
        <p:grpSpPr>
          <a:xfrm>
            <a:off x="6550765" y="1654916"/>
            <a:ext cx="3406035" cy="1230312"/>
            <a:chOff x="5027253" y="2854067"/>
            <a:chExt cx="3406658" cy="1231106"/>
          </a:xfrm>
        </p:grpSpPr>
        <p:sp>
          <p:nvSpPr>
            <p:cNvPr id="8" name="矩形 7"/>
            <p:cNvSpPr/>
            <p:nvPr>
              <p:custDataLst>
                <p:tags r:id="rId3"/>
              </p:custDataLst>
            </p:nvPr>
          </p:nvSpPr>
          <p:spPr>
            <a:xfrm>
              <a:off x="6349850" y="3052845"/>
              <a:ext cx="2084061" cy="835243"/>
            </a:xfrm>
            <a:prstGeom prst="rect">
              <a:avLst/>
            </a:prstGeom>
            <a:solidFill>
              <a:srgbClr val="FFC000"/>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Autofit/>
            </a:bodyPr>
            <a:p>
              <a:pPr algn="ctr" fontAlgn="base"/>
              <a:r>
                <a:rPr lang="zh-CN" altLang="en-US" sz="2400" b="1" strike="noStrike" noProof="1" dirty="0" smtClean="0">
                  <a:solidFill>
                    <a:schemeClr val="bg1"/>
                  </a:solidFill>
                  <a:latin typeface="微软雅黑" panose="020B0503020204020204" charset="-122"/>
                  <a:ea typeface="微软雅黑" panose="020B0503020204020204" charset="-122"/>
                  <a:sym typeface="+mn-ea"/>
                </a:rPr>
                <a:t>重新训练的代价低</a:t>
              </a:r>
              <a:endParaRPr lang="zh-CN" altLang="en-US" sz="2800" b="1" strike="noStrike" noProof="1" dirty="0" smtClean="0">
                <a:solidFill>
                  <a:schemeClr val="bg1"/>
                </a:solidFill>
                <a:latin typeface="微软雅黑" panose="020B0503020204020204" charset="-122"/>
                <a:ea typeface="微软雅黑" panose="020B0503020204020204" charset="-122"/>
                <a:cs typeface="+mn-ea"/>
                <a:sym typeface="+mn-ea"/>
              </a:endParaRPr>
            </a:p>
          </p:txBody>
        </p:sp>
        <p:sp>
          <p:nvSpPr>
            <p:cNvPr id="62470" name="文本框 8"/>
            <p:cNvSpPr txBox="1"/>
            <p:nvPr>
              <p:custDataLst>
                <p:tags r:id="rId4"/>
              </p:custDataLst>
            </p:nvPr>
          </p:nvSpPr>
          <p:spPr>
            <a:xfrm>
              <a:off x="5027253" y="2854067"/>
              <a:ext cx="1322798" cy="1231106"/>
            </a:xfrm>
            <a:prstGeom prst="rect">
              <a:avLst/>
            </a:prstGeom>
            <a:noFill/>
            <a:ln w="9525">
              <a:noFill/>
            </a:ln>
          </p:spPr>
          <p:txBody>
            <a:bodyPr wrap="square" lIns="0" tIns="0" rIns="0" bIns="0" anchor="ctr" anchorCtr="1"/>
            <a:p>
              <a:pPr algn="ctr"/>
              <a:r>
                <a:rPr lang="en-US" altLang="zh-CN" sz="5335" b="1" dirty="0">
                  <a:solidFill>
                    <a:srgbClr val="FFC000"/>
                  </a:solidFill>
                  <a:latin typeface="Lato Light" charset="0"/>
                </a:rPr>
                <a:t>02</a:t>
              </a:r>
              <a:endParaRPr lang="en-US" altLang="zh-CN" sz="5335" b="1" dirty="0">
                <a:solidFill>
                  <a:srgbClr val="FFC000"/>
                </a:solidFill>
                <a:latin typeface="Lato Light" charset="0"/>
              </a:endParaRPr>
            </a:p>
          </p:txBody>
        </p:sp>
      </p:grpSp>
      <p:grpSp>
        <p:nvGrpSpPr>
          <p:cNvPr id="62471" name="组合 16"/>
          <p:cNvGrpSpPr/>
          <p:nvPr/>
        </p:nvGrpSpPr>
        <p:grpSpPr>
          <a:xfrm>
            <a:off x="568325" y="3079751"/>
            <a:ext cx="3455988" cy="2227263"/>
            <a:chOff x="8735380" y="2854914"/>
            <a:chExt cx="3456620" cy="2228041"/>
          </a:xfrm>
        </p:grpSpPr>
        <p:sp>
          <p:nvSpPr>
            <p:cNvPr id="13" name="矩形 12"/>
            <p:cNvSpPr/>
            <p:nvPr>
              <p:custDataLst>
                <p:tags r:id="rId5"/>
              </p:custDataLst>
            </p:nvPr>
          </p:nvSpPr>
          <p:spPr>
            <a:xfrm>
              <a:off x="10107939" y="3052845"/>
              <a:ext cx="2084061" cy="835243"/>
            </a:xfrm>
            <a:prstGeom prst="rect">
              <a:avLst/>
            </a:prstGeom>
            <a:solidFill>
              <a:srgbClr val="00B0F0"/>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Autofit/>
            </a:bodyPr>
            <a:p>
              <a:pPr algn="ctr" fontAlgn="base"/>
              <a:r>
                <a:rPr lang="zh-CN" altLang="en-US" sz="2400" b="1" strike="noStrike" noProof="1" dirty="0" smtClean="0">
                  <a:solidFill>
                    <a:schemeClr val="bg1"/>
                  </a:solidFill>
                  <a:latin typeface="微软雅黑" panose="020B0503020204020204" charset="-122"/>
                  <a:ea typeface="微软雅黑" panose="020B0503020204020204" charset="-122"/>
                  <a:sym typeface="+mn-ea"/>
                </a:rPr>
                <a:t>算法复杂度低</a:t>
              </a:r>
              <a:endParaRPr lang="zh-CN" altLang="en-US" sz="2400" b="1" strike="noStrike" noProof="1" dirty="0" smtClean="0">
                <a:solidFill>
                  <a:schemeClr val="bg1"/>
                </a:solidFill>
                <a:latin typeface="微软雅黑" panose="020B0503020204020204" charset="-122"/>
                <a:ea typeface="微软雅黑" panose="020B0503020204020204" charset="-122"/>
                <a:cs typeface="+mn-ea"/>
                <a:sym typeface="+mn-ea"/>
              </a:endParaRPr>
            </a:p>
          </p:txBody>
        </p:sp>
        <p:sp>
          <p:nvSpPr>
            <p:cNvPr id="62473" name="文本框 13"/>
            <p:cNvSpPr txBox="1"/>
            <p:nvPr>
              <p:custDataLst>
                <p:tags r:id="rId6"/>
              </p:custDataLst>
            </p:nvPr>
          </p:nvSpPr>
          <p:spPr>
            <a:xfrm>
              <a:off x="8735380" y="2854914"/>
              <a:ext cx="1322798" cy="1231106"/>
            </a:xfrm>
            <a:prstGeom prst="rect">
              <a:avLst/>
            </a:prstGeom>
            <a:noFill/>
            <a:ln w="9525">
              <a:noFill/>
            </a:ln>
          </p:spPr>
          <p:txBody>
            <a:bodyPr wrap="square" lIns="0" tIns="0" rIns="0" bIns="0" anchor="ctr" anchorCtr="1"/>
            <a:p>
              <a:pPr algn="ctr"/>
              <a:r>
                <a:rPr lang="en-US" altLang="zh-CN" sz="5335" b="1" dirty="0">
                  <a:solidFill>
                    <a:srgbClr val="00B0F0"/>
                  </a:solidFill>
                  <a:latin typeface="Lato Light" charset="0"/>
                </a:rPr>
                <a:t>03</a:t>
              </a:r>
              <a:endParaRPr lang="en-US" altLang="zh-CN" sz="5335" b="1" dirty="0">
                <a:solidFill>
                  <a:srgbClr val="00B0F0"/>
                </a:solidFill>
                <a:latin typeface="Lato Light" charset="0"/>
              </a:endParaRPr>
            </a:p>
          </p:txBody>
        </p:sp>
        <p:sp>
          <p:nvSpPr>
            <p:cNvPr id="62474" name="矩形 14"/>
            <p:cNvSpPr/>
            <p:nvPr>
              <p:custDataLst>
                <p:tags r:id="rId7"/>
              </p:custDataLst>
            </p:nvPr>
          </p:nvSpPr>
          <p:spPr>
            <a:xfrm>
              <a:off x="8735380" y="4104226"/>
              <a:ext cx="3456620" cy="978729"/>
            </a:xfrm>
            <a:prstGeom prst="rect">
              <a:avLst/>
            </a:prstGeom>
            <a:noFill/>
            <a:ln w="9525">
              <a:noFill/>
            </a:ln>
          </p:spPr>
          <p:txBody>
            <a:bodyPr wrap="square" anchor="t"/>
            <a:p>
              <a:pPr>
                <a:lnSpc>
                  <a:spcPct val="120000"/>
                </a:lnSpc>
              </a:pPr>
              <a:r>
                <a:rPr lang="en-US" altLang="zh-CN" sz="1865" dirty="0">
                  <a:solidFill>
                    <a:schemeClr val="tx2"/>
                  </a:solidFill>
                  <a:latin typeface="微软雅黑" panose="020B0503020204020204" charset="-122"/>
                  <a:ea typeface="微软雅黑" panose="020B0503020204020204" charset="-122"/>
                </a:rPr>
                <a:t>计算时间和空间线性于训练集的规模</a:t>
              </a:r>
              <a:endParaRPr lang="en-US" altLang="zh-CN" sz="1865" dirty="0">
                <a:solidFill>
                  <a:schemeClr val="tx2"/>
                </a:solidFill>
                <a:latin typeface="微软雅黑" panose="020B0503020204020204" charset="-122"/>
                <a:ea typeface="微软雅黑" panose="020B0503020204020204" charset="-122"/>
              </a:endParaRPr>
            </a:p>
          </p:txBody>
        </p:sp>
      </p:grpSp>
      <p:grpSp>
        <p:nvGrpSpPr>
          <p:cNvPr id="62475" name="组合 17"/>
          <p:cNvGrpSpPr/>
          <p:nvPr/>
        </p:nvGrpSpPr>
        <p:grpSpPr>
          <a:xfrm>
            <a:off x="4275139" y="3097213"/>
            <a:ext cx="3455987" cy="2227263"/>
            <a:chOff x="544629" y="2854914"/>
            <a:chExt cx="3456620" cy="2228041"/>
          </a:xfrm>
        </p:grpSpPr>
        <p:sp>
          <p:nvSpPr>
            <p:cNvPr id="19" name="矩形 18"/>
            <p:cNvSpPr/>
            <p:nvPr>
              <p:custDataLst>
                <p:tags r:id="rId8"/>
              </p:custDataLst>
            </p:nvPr>
          </p:nvSpPr>
          <p:spPr>
            <a:xfrm>
              <a:off x="1917188" y="3052845"/>
              <a:ext cx="2084061" cy="835243"/>
            </a:xfrm>
            <a:prstGeom prst="rect">
              <a:avLst/>
            </a:prstGeom>
            <a:solidFill>
              <a:srgbClr val="A5C249"/>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lnSpcReduction="10000"/>
            </a:bodyPr>
            <a:p>
              <a:pPr algn="ctr" fontAlgn="base"/>
              <a:r>
                <a:rPr lang="zh-CN" altLang="en-US" sz="2400" b="1" strike="noStrike" noProof="1" dirty="0" smtClean="0">
                  <a:solidFill>
                    <a:schemeClr val="bg1"/>
                  </a:solidFill>
                  <a:latin typeface="微软雅黑" panose="020B0503020204020204" charset="-122"/>
                  <a:ea typeface="微软雅黑" panose="020B0503020204020204" charset="-122"/>
                </a:rPr>
                <a:t>适合类域交叉样本</a:t>
              </a:r>
              <a:endParaRPr lang="zh-CN" altLang="en-US" sz="2400" b="1" strike="noStrike" noProof="1" dirty="0" smtClean="0">
                <a:solidFill>
                  <a:schemeClr val="bg1"/>
                </a:solidFill>
                <a:latin typeface="微软雅黑" panose="020B0503020204020204" charset="-122"/>
                <a:ea typeface="微软雅黑" panose="020B0503020204020204" charset="-122"/>
              </a:endParaRPr>
            </a:p>
          </p:txBody>
        </p:sp>
        <p:sp>
          <p:nvSpPr>
            <p:cNvPr id="62477" name="文本框 19"/>
            <p:cNvSpPr txBox="1"/>
            <p:nvPr>
              <p:custDataLst>
                <p:tags r:id="rId9"/>
              </p:custDataLst>
            </p:nvPr>
          </p:nvSpPr>
          <p:spPr>
            <a:xfrm>
              <a:off x="544629" y="2854914"/>
              <a:ext cx="1322798" cy="1231106"/>
            </a:xfrm>
            <a:prstGeom prst="rect">
              <a:avLst/>
            </a:prstGeom>
            <a:noFill/>
            <a:ln w="9525">
              <a:noFill/>
            </a:ln>
          </p:spPr>
          <p:txBody>
            <a:bodyPr wrap="square" lIns="0" tIns="0" rIns="0" bIns="0" anchor="ctr" anchorCtr="1"/>
            <a:p>
              <a:pPr algn="ctr"/>
              <a:r>
                <a:rPr lang="en-US" altLang="zh-CN" sz="5335" b="1" dirty="0">
                  <a:solidFill>
                    <a:srgbClr val="A5C249"/>
                  </a:solidFill>
                  <a:latin typeface="Lato Light" charset="0"/>
                </a:rPr>
                <a:t>04</a:t>
              </a:r>
              <a:endParaRPr lang="en-US" altLang="zh-CN" sz="5335" b="1" dirty="0">
                <a:solidFill>
                  <a:srgbClr val="A5C249"/>
                </a:solidFill>
                <a:latin typeface="Lato Light" charset="0"/>
              </a:endParaRPr>
            </a:p>
          </p:txBody>
        </p:sp>
        <p:sp>
          <p:nvSpPr>
            <p:cNvPr id="62478" name="矩形 20"/>
            <p:cNvSpPr/>
            <p:nvPr>
              <p:custDataLst>
                <p:tags r:id="rId10"/>
              </p:custDataLst>
            </p:nvPr>
          </p:nvSpPr>
          <p:spPr>
            <a:xfrm>
              <a:off x="544629" y="4104226"/>
              <a:ext cx="3456620" cy="978729"/>
            </a:xfrm>
            <a:prstGeom prst="rect">
              <a:avLst/>
            </a:prstGeom>
            <a:noFill/>
            <a:ln w="9525">
              <a:noFill/>
            </a:ln>
          </p:spPr>
          <p:txBody>
            <a:bodyPr wrap="square" anchor="t"/>
            <a:p>
              <a:pPr>
                <a:lnSpc>
                  <a:spcPct val="120000"/>
                </a:lnSpc>
              </a:pPr>
              <a:r>
                <a:rPr lang="zh-CN" altLang="en-US" sz="1865" dirty="0">
                  <a:solidFill>
                    <a:srgbClr val="2F2B20"/>
                  </a:solidFill>
                  <a:latin typeface="微软雅黑" panose="020B0503020204020204" charset="-122"/>
                  <a:ea typeface="微软雅黑" panose="020B0503020204020204" charset="-122"/>
                  <a:cs typeface="微软雅黑" panose="020B0503020204020204" charset="-122"/>
                </a:rPr>
                <a:t>KNN方法主要靠周围有限的邻近的样本，而不是靠判别类域的方法来确定所属类别的，因此对于类域的交叉或重叠较多的待分样本集来说，KNN方法较其他方法更为适合。</a:t>
              </a:r>
              <a:endParaRPr lang="en-US" altLang="zh-CN" sz="1865" dirty="0">
                <a:latin typeface="微软雅黑" panose="020B0503020204020204" charset="-122"/>
                <a:ea typeface="微软雅黑" panose="020B0503020204020204" charset="-122"/>
                <a:cs typeface="微软雅黑" panose="020B0503020204020204" charset="-122"/>
              </a:endParaRPr>
            </a:p>
          </p:txBody>
        </p:sp>
      </p:grpSp>
      <p:grpSp>
        <p:nvGrpSpPr>
          <p:cNvPr id="62479" name="组合 21"/>
          <p:cNvGrpSpPr/>
          <p:nvPr/>
        </p:nvGrpSpPr>
        <p:grpSpPr>
          <a:xfrm>
            <a:off x="8328025" y="3095625"/>
            <a:ext cx="3455988" cy="2228851"/>
            <a:chOff x="4977291" y="2854914"/>
            <a:chExt cx="3456620" cy="2228041"/>
          </a:xfrm>
        </p:grpSpPr>
        <p:sp>
          <p:nvSpPr>
            <p:cNvPr id="23" name="矩形 22"/>
            <p:cNvSpPr/>
            <p:nvPr>
              <p:custDataLst>
                <p:tags r:id="rId11"/>
              </p:custDataLst>
            </p:nvPr>
          </p:nvSpPr>
          <p:spPr>
            <a:xfrm>
              <a:off x="6349850" y="3052845"/>
              <a:ext cx="2084061" cy="835243"/>
            </a:xfrm>
            <a:prstGeom prst="rect">
              <a:avLst/>
            </a:prstGeom>
            <a:solidFill>
              <a:srgbClr val="009DD9"/>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90000"/>
            </a:bodyPr>
            <a:p>
              <a:pPr algn="ctr" fontAlgn="base"/>
              <a:r>
                <a:rPr lang="zh-CN" altLang="en-US" sz="2400" b="1" strike="noStrike" noProof="1" dirty="0" smtClean="0">
                  <a:solidFill>
                    <a:schemeClr val="bg1"/>
                  </a:solidFill>
                  <a:latin typeface="微软雅黑" panose="020B0503020204020204" charset="-122"/>
                  <a:ea typeface="微软雅黑" panose="020B0503020204020204" charset="-122"/>
                </a:rPr>
                <a:t>适用大样本自动分类</a:t>
              </a:r>
              <a:endParaRPr lang="zh-CN" altLang="en-US" sz="2400" b="1" strike="noStrike" noProof="1" dirty="0" smtClean="0">
                <a:solidFill>
                  <a:schemeClr val="bg1"/>
                </a:solidFill>
                <a:latin typeface="微软雅黑" panose="020B0503020204020204" charset="-122"/>
                <a:ea typeface="微软雅黑" panose="020B0503020204020204" charset="-122"/>
              </a:endParaRPr>
            </a:p>
          </p:txBody>
        </p:sp>
        <p:sp>
          <p:nvSpPr>
            <p:cNvPr id="62481" name="文本框 23"/>
            <p:cNvSpPr txBox="1"/>
            <p:nvPr>
              <p:custDataLst>
                <p:tags r:id="rId12"/>
              </p:custDataLst>
            </p:nvPr>
          </p:nvSpPr>
          <p:spPr>
            <a:xfrm>
              <a:off x="4977291" y="2854914"/>
              <a:ext cx="1322798" cy="1231106"/>
            </a:xfrm>
            <a:prstGeom prst="rect">
              <a:avLst/>
            </a:prstGeom>
            <a:noFill/>
            <a:ln w="9525">
              <a:noFill/>
            </a:ln>
          </p:spPr>
          <p:txBody>
            <a:bodyPr wrap="square" lIns="0" tIns="0" rIns="0" bIns="0" anchor="ctr" anchorCtr="1"/>
            <a:p>
              <a:pPr algn="ctr"/>
              <a:r>
                <a:rPr lang="en-US" altLang="zh-CN" sz="5335" b="1" dirty="0">
                  <a:solidFill>
                    <a:srgbClr val="009DD9"/>
                  </a:solidFill>
                  <a:latin typeface="Lato Light" charset="0"/>
                </a:rPr>
                <a:t>05</a:t>
              </a:r>
              <a:endParaRPr lang="en-US" altLang="zh-CN" sz="5335" b="1" dirty="0">
                <a:solidFill>
                  <a:srgbClr val="009DD9"/>
                </a:solidFill>
                <a:latin typeface="Lato Light" charset="0"/>
              </a:endParaRPr>
            </a:p>
          </p:txBody>
        </p:sp>
        <p:sp>
          <p:nvSpPr>
            <p:cNvPr id="62482" name="矩形 24"/>
            <p:cNvSpPr/>
            <p:nvPr>
              <p:custDataLst>
                <p:tags r:id="rId13"/>
              </p:custDataLst>
            </p:nvPr>
          </p:nvSpPr>
          <p:spPr>
            <a:xfrm>
              <a:off x="4977291" y="4104226"/>
              <a:ext cx="3456620" cy="978729"/>
            </a:xfrm>
            <a:prstGeom prst="rect">
              <a:avLst/>
            </a:prstGeom>
            <a:noFill/>
            <a:ln w="9525">
              <a:noFill/>
            </a:ln>
          </p:spPr>
          <p:txBody>
            <a:bodyPr wrap="square" anchor="t"/>
            <a:p>
              <a:pPr>
                <a:lnSpc>
                  <a:spcPct val="120000"/>
                </a:lnSpc>
              </a:pPr>
              <a:r>
                <a:rPr lang="zh-CN" altLang="en-US" sz="1865" dirty="0">
                  <a:solidFill>
                    <a:srgbClr val="2F2B20"/>
                  </a:solidFill>
                  <a:latin typeface="微软雅黑" panose="020B0503020204020204" charset="-122"/>
                  <a:ea typeface="微软雅黑" panose="020B0503020204020204" charset="-122"/>
                </a:rPr>
                <a:t>容量较小的类域采用这种算法比较容易产生误分。</a:t>
              </a:r>
              <a:endParaRPr lang="zh-CN" altLang="en-US" sz="1375" dirty="0">
                <a:solidFill>
                  <a:srgbClr val="2F2B20"/>
                </a:solidFill>
                <a:latin typeface="Lato Light" charset="0"/>
              </a:endParaRPr>
            </a:p>
            <a:p>
              <a:pPr>
                <a:lnSpc>
                  <a:spcPct val="120000"/>
                </a:lnSpc>
              </a:pPr>
              <a:endParaRPr lang="en-US" altLang="zh-CN" sz="1375" dirty="0">
                <a:latin typeface="Lato Light" charset="0"/>
              </a:endParaRPr>
            </a:p>
          </p:txBody>
        </p:sp>
      </p:gr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3 KNN</a:t>
            </a:r>
            <a:r>
              <a:rPr lang="zh-CN" altLang="en-US" spc="0" dirty="0">
                <a:solidFill>
                  <a:schemeClr val="accent1"/>
                </a:solidFill>
                <a:latin typeface="Arial" panose="020B0604020202020204" pitchFamily="34" charset="0"/>
                <a:ea typeface="方正黑体简体" panose="02000000000000000000" charset="-122"/>
                <a:sym typeface="+mn-ea"/>
              </a:rPr>
              <a:t>算法</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
        <p:nvSpPr>
          <p:cNvPr id="6" name="文本框 5"/>
          <p:cNvSpPr txBox="1"/>
          <p:nvPr/>
        </p:nvSpPr>
        <p:spPr>
          <a:xfrm>
            <a:off x="984250" y="1209040"/>
            <a:ext cx="1912620" cy="368300"/>
          </a:xfrm>
          <a:prstGeom prst="rect">
            <a:avLst/>
          </a:prstGeom>
          <a:noFill/>
        </p:spPr>
        <p:txBody>
          <a:bodyPr wrap="square" rtlCol="0">
            <a:spAutoFit/>
          </a:bodyPr>
          <a:p>
            <a:r>
              <a:rPr lang="zh-CN" altLang="en-US"/>
              <a:t>优点：</a:t>
            </a:r>
            <a:endParaRPr lang="zh-CN" altLang="en-US"/>
          </a:p>
        </p:txBody>
      </p:sp>
    </p:spTree>
    <p:custDataLst>
      <p:tags r:id="rId1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3489" name="组合 6"/>
          <p:cNvGrpSpPr/>
          <p:nvPr>
            <p:custDataLst>
              <p:tags r:id="rId1"/>
            </p:custDataLst>
          </p:nvPr>
        </p:nvGrpSpPr>
        <p:grpSpPr>
          <a:xfrm>
            <a:off x="2190751" y="1655763"/>
            <a:ext cx="3455988" cy="1230312"/>
            <a:chOff x="544629" y="2854914"/>
            <a:chExt cx="3456620" cy="1231106"/>
          </a:xfrm>
        </p:grpSpPr>
        <p:sp>
          <p:nvSpPr>
            <p:cNvPr id="4" name="矩形 3"/>
            <p:cNvSpPr/>
            <p:nvPr>
              <p:custDataLst>
                <p:tags r:id="rId2"/>
              </p:custDataLst>
            </p:nvPr>
          </p:nvSpPr>
          <p:spPr>
            <a:xfrm>
              <a:off x="1917188" y="3052845"/>
              <a:ext cx="2084061" cy="835243"/>
            </a:xfrm>
            <a:prstGeom prst="rect">
              <a:avLst/>
            </a:prstGeom>
            <a:solidFill>
              <a:srgbClr val="018BE9"/>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p>
              <a:pPr algn="ctr" fontAlgn="base"/>
              <a:r>
                <a:rPr lang="zh-CN" altLang="en-US" sz="2400" b="1" strike="noStrike" noProof="1" dirty="0" smtClean="0">
                  <a:solidFill>
                    <a:schemeClr val="bg1"/>
                  </a:solidFill>
                  <a:latin typeface="微软雅黑" panose="020B0503020204020204" charset="-122"/>
                  <a:ea typeface="微软雅黑" panose="020B0503020204020204" charset="-122"/>
                  <a:sym typeface="+mn-ea"/>
                </a:rPr>
                <a:t>惰性学习</a:t>
              </a:r>
              <a:endParaRPr lang="zh-CN" altLang="en-US" sz="2400" b="1" strike="noStrike" noProof="1" dirty="0" smtClean="0">
                <a:solidFill>
                  <a:schemeClr val="bg1"/>
                </a:solidFill>
                <a:latin typeface="微软雅黑" panose="020B0503020204020204" charset="-122"/>
                <a:ea typeface="微软雅黑" panose="020B0503020204020204" charset="-122"/>
                <a:sym typeface="+mn-ea"/>
              </a:endParaRPr>
            </a:p>
          </p:txBody>
        </p:sp>
        <p:sp>
          <p:nvSpPr>
            <p:cNvPr id="63491" name="文本框 4"/>
            <p:cNvSpPr txBox="1"/>
            <p:nvPr>
              <p:custDataLst>
                <p:tags r:id="rId3"/>
              </p:custDataLst>
            </p:nvPr>
          </p:nvSpPr>
          <p:spPr>
            <a:xfrm>
              <a:off x="544629" y="2854914"/>
              <a:ext cx="1322798" cy="1231106"/>
            </a:xfrm>
            <a:prstGeom prst="rect">
              <a:avLst/>
            </a:prstGeom>
            <a:noFill/>
            <a:ln w="9525">
              <a:noFill/>
            </a:ln>
          </p:spPr>
          <p:txBody>
            <a:bodyPr wrap="square" lIns="0" tIns="0" rIns="0" bIns="0" anchor="ctr" anchorCtr="1"/>
            <a:p>
              <a:pPr algn="ctr"/>
              <a:r>
                <a:rPr lang="en-US" altLang="zh-CN" sz="5335" b="1" dirty="0">
                  <a:solidFill>
                    <a:srgbClr val="018BE9"/>
                  </a:solidFill>
                  <a:latin typeface="Lato Light" charset="0"/>
                </a:rPr>
                <a:t>01</a:t>
              </a:r>
              <a:endParaRPr lang="zh-CN" altLang="en-US" sz="5335" b="1" dirty="0">
                <a:solidFill>
                  <a:srgbClr val="018BE9"/>
                </a:solidFill>
                <a:latin typeface="Lato Light" charset="0"/>
              </a:endParaRPr>
            </a:p>
          </p:txBody>
        </p:sp>
      </p:grpSp>
      <p:grpSp>
        <p:nvGrpSpPr>
          <p:cNvPr id="63492" name="组合 15"/>
          <p:cNvGrpSpPr/>
          <p:nvPr>
            <p:custDataLst>
              <p:tags r:id="rId4"/>
            </p:custDataLst>
          </p:nvPr>
        </p:nvGrpSpPr>
        <p:grpSpPr>
          <a:xfrm>
            <a:off x="6510973" y="1655763"/>
            <a:ext cx="3455987" cy="1230312"/>
            <a:chOff x="4977291" y="2854914"/>
            <a:chExt cx="3456620" cy="1231106"/>
          </a:xfrm>
        </p:grpSpPr>
        <p:sp>
          <p:nvSpPr>
            <p:cNvPr id="8" name="矩形 7"/>
            <p:cNvSpPr/>
            <p:nvPr>
              <p:custDataLst>
                <p:tags r:id="rId5"/>
              </p:custDataLst>
            </p:nvPr>
          </p:nvSpPr>
          <p:spPr>
            <a:xfrm>
              <a:off x="6349850" y="3052845"/>
              <a:ext cx="2084061" cy="835243"/>
            </a:xfrm>
            <a:prstGeom prst="rect">
              <a:avLst/>
            </a:prstGeom>
            <a:solidFill>
              <a:srgbClr val="FFC000"/>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Autofit/>
            </a:bodyPr>
            <a:p>
              <a:pPr algn="ctr" fontAlgn="base"/>
              <a:r>
                <a:rPr lang="zh-CN" altLang="en-US" sz="2400" b="1" strike="noStrike" noProof="1" dirty="0" smtClean="0">
                  <a:solidFill>
                    <a:schemeClr val="bg1"/>
                  </a:solidFill>
                  <a:latin typeface="微软雅黑" panose="020B0503020204020204" charset="-122"/>
                  <a:ea typeface="微软雅黑" panose="020B0503020204020204" charset="-122"/>
                  <a:sym typeface="+mn-ea"/>
                </a:rPr>
                <a:t>类别分类不标准化</a:t>
              </a:r>
              <a:endParaRPr lang="zh-CN" altLang="en-US" sz="2400" b="1" strike="noStrike" noProof="1" dirty="0" smtClean="0">
                <a:solidFill>
                  <a:schemeClr val="bg1"/>
                </a:solidFill>
                <a:latin typeface="微软雅黑" panose="020B0503020204020204" charset="-122"/>
                <a:ea typeface="微软雅黑" panose="020B0503020204020204" charset="-122"/>
                <a:sym typeface="+mn-ea"/>
              </a:endParaRPr>
            </a:p>
          </p:txBody>
        </p:sp>
        <p:sp>
          <p:nvSpPr>
            <p:cNvPr id="63494" name="文本框 8"/>
            <p:cNvSpPr txBox="1"/>
            <p:nvPr>
              <p:custDataLst>
                <p:tags r:id="rId6"/>
              </p:custDataLst>
            </p:nvPr>
          </p:nvSpPr>
          <p:spPr>
            <a:xfrm>
              <a:off x="4977291" y="2854914"/>
              <a:ext cx="1322798" cy="1231106"/>
            </a:xfrm>
            <a:prstGeom prst="rect">
              <a:avLst/>
            </a:prstGeom>
            <a:noFill/>
            <a:ln w="9525">
              <a:noFill/>
            </a:ln>
          </p:spPr>
          <p:txBody>
            <a:bodyPr wrap="square" lIns="0" tIns="0" rIns="0" bIns="0" anchor="ctr" anchorCtr="1"/>
            <a:p>
              <a:pPr algn="ctr"/>
              <a:r>
                <a:rPr lang="en-US" altLang="zh-CN" sz="5335" b="1" dirty="0">
                  <a:solidFill>
                    <a:srgbClr val="FFC000"/>
                  </a:solidFill>
                  <a:latin typeface="Lato Light" charset="0"/>
                </a:rPr>
                <a:t>02</a:t>
              </a:r>
              <a:endParaRPr lang="zh-CN" altLang="en-US" sz="5335" b="1" dirty="0">
                <a:solidFill>
                  <a:srgbClr val="FFC000"/>
                </a:solidFill>
                <a:latin typeface="Lato Light" charset="0"/>
              </a:endParaRPr>
            </a:p>
          </p:txBody>
        </p:sp>
      </p:grpSp>
      <p:grpSp>
        <p:nvGrpSpPr>
          <p:cNvPr id="63495" name="组合 16"/>
          <p:cNvGrpSpPr/>
          <p:nvPr>
            <p:custDataLst>
              <p:tags r:id="rId7"/>
            </p:custDataLst>
          </p:nvPr>
        </p:nvGrpSpPr>
        <p:grpSpPr>
          <a:xfrm>
            <a:off x="568325" y="3079751"/>
            <a:ext cx="3455988" cy="1230676"/>
            <a:chOff x="8735380" y="2854914"/>
            <a:chExt cx="3456620" cy="1231106"/>
          </a:xfrm>
        </p:grpSpPr>
        <p:sp>
          <p:nvSpPr>
            <p:cNvPr id="13" name="矩形 12"/>
            <p:cNvSpPr/>
            <p:nvPr>
              <p:custDataLst>
                <p:tags r:id="rId8"/>
              </p:custDataLst>
            </p:nvPr>
          </p:nvSpPr>
          <p:spPr>
            <a:xfrm>
              <a:off x="10107939" y="3052845"/>
              <a:ext cx="2084061" cy="835243"/>
            </a:xfrm>
            <a:prstGeom prst="rect">
              <a:avLst/>
            </a:prstGeom>
            <a:solidFill>
              <a:srgbClr val="00B0F0"/>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Autofit/>
            </a:bodyPr>
            <a:p>
              <a:pPr algn="ctr" fontAlgn="base"/>
              <a:r>
                <a:rPr lang="zh-CN" altLang="en-US" sz="2400" b="1" strike="noStrike" noProof="1" dirty="0" smtClean="0">
                  <a:solidFill>
                    <a:schemeClr val="bg1"/>
                  </a:solidFill>
                  <a:latin typeface="微软雅黑" panose="020B0503020204020204" charset="-122"/>
                  <a:ea typeface="微软雅黑" panose="020B0503020204020204" charset="-122"/>
                  <a:sym typeface="+mn-ea"/>
                </a:rPr>
                <a:t>输出可解释性不强</a:t>
              </a:r>
              <a:endParaRPr lang="zh-CN" altLang="en-US" sz="2400" b="1" strike="noStrike" noProof="1" dirty="0" smtClean="0">
                <a:solidFill>
                  <a:schemeClr val="bg1"/>
                </a:solidFill>
                <a:latin typeface="微软雅黑" panose="020B0503020204020204" charset="-122"/>
                <a:ea typeface="微软雅黑" panose="020B0503020204020204" charset="-122"/>
                <a:sym typeface="+mn-ea"/>
              </a:endParaRPr>
            </a:p>
          </p:txBody>
        </p:sp>
        <p:sp>
          <p:nvSpPr>
            <p:cNvPr id="63497" name="文本框 13"/>
            <p:cNvSpPr txBox="1"/>
            <p:nvPr>
              <p:custDataLst>
                <p:tags r:id="rId9"/>
              </p:custDataLst>
            </p:nvPr>
          </p:nvSpPr>
          <p:spPr>
            <a:xfrm>
              <a:off x="8735380" y="2854914"/>
              <a:ext cx="1322798" cy="1231106"/>
            </a:xfrm>
            <a:prstGeom prst="rect">
              <a:avLst/>
            </a:prstGeom>
            <a:noFill/>
            <a:ln w="9525">
              <a:noFill/>
            </a:ln>
          </p:spPr>
          <p:txBody>
            <a:bodyPr wrap="square" lIns="0" tIns="0" rIns="0" bIns="0" anchor="ctr" anchorCtr="1"/>
            <a:p>
              <a:pPr algn="ctr"/>
              <a:r>
                <a:rPr lang="en-US" altLang="zh-CN" sz="5335" b="1" dirty="0">
                  <a:solidFill>
                    <a:srgbClr val="00B0F0"/>
                  </a:solidFill>
                  <a:latin typeface="Lato Light" charset="0"/>
                </a:rPr>
                <a:t>03</a:t>
              </a:r>
              <a:endParaRPr lang="en-US" altLang="zh-CN" sz="5335" b="1" dirty="0">
                <a:solidFill>
                  <a:srgbClr val="00B0F0"/>
                </a:solidFill>
                <a:latin typeface="Lato Light" charset="0"/>
              </a:endParaRPr>
            </a:p>
          </p:txBody>
        </p:sp>
      </p:grpSp>
      <p:grpSp>
        <p:nvGrpSpPr>
          <p:cNvPr id="63499" name="组合 17"/>
          <p:cNvGrpSpPr/>
          <p:nvPr>
            <p:custDataLst>
              <p:tags r:id="rId10"/>
            </p:custDataLst>
          </p:nvPr>
        </p:nvGrpSpPr>
        <p:grpSpPr>
          <a:xfrm>
            <a:off x="4275139" y="3097213"/>
            <a:ext cx="4052887" cy="3830637"/>
            <a:chOff x="544629" y="2854914"/>
            <a:chExt cx="4053574" cy="3830320"/>
          </a:xfrm>
        </p:grpSpPr>
        <p:sp>
          <p:nvSpPr>
            <p:cNvPr id="19" name="矩形 18"/>
            <p:cNvSpPr/>
            <p:nvPr>
              <p:custDataLst>
                <p:tags r:id="rId11"/>
              </p:custDataLst>
            </p:nvPr>
          </p:nvSpPr>
          <p:spPr>
            <a:xfrm>
              <a:off x="1917188" y="3052845"/>
              <a:ext cx="2084061" cy="835243"/>
            </a:xfrm>
            <a:prstGeom prst="rect">
              <a:avLst/>
            </a:prstGeom>
            <a:solidFill>
              <a:srgbClr val="A5C249"/>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lnSpcReduction="10000"/>
            </a:bodyPr>
            <a:p>
              <a:pPr algn="ctr" fontAlgn="base"/>
              <a:r>
                <a:rPr lang="zh-CN" altLang="en-US" sz="2400" b="1" strike="noStrike" noProof="1" dirty="0" smtClean="0">
                  <a:solidFill>
                    <a:schemeClr val="bg1"/>
                  </a:solidFill>
                  <a:latin typeface="微软雅黑" panose="020B0503020204020204" charset="-122"/>
                  <a:ea typeface="微软雅黑" panose="020B0503020204020204" charset="-122"/>
                </a:rPr>
                <a:t>不均衡性</a:t>
              </a:r>
              <a:endParaRPr lang="zh-CN" altLang="en-US" sz="2400" b="1" strike="noStrike" noProof="1" dirty="0" smtClean="0">
                <a:solidFill>
                  <a:schemeClr val="bg1"/>
                </a:solidFill>
                <a:latin typeface="微软雅黑" panose="020B0503020204020204" charset="-122"/>
                <a:ea typeface="微软雅黑" panose="020B0503020204020204" charset="-122"/>
              </a:endParaRPr>
            </a:p>
          </p:txBody>
        </p:sp>
        <p:sp>
          <p:nvSpPr>
            <p:cNvPr id="63501" name="文本框 19"/>
            <p:cNvSpPr txBox="1"/>
            <p:nvPr>
              <p:custDataLst>
                <p:tags r:id="rId12"/>
              </p:custDataLst>
            </p:nvPr>
          </p:nvSpPr>
          <p:spPr>
            <a:xfrm>
              <a:off x="544629" y="2854914"/>
              <a:ext cx="1322798" cy="1231106"/>
            </a:xfrm>
            <a:prstGeom prst="rect">
              <a:avLst/>
            </a:prstGeom>
            <a:noFill/>
            <a:ln w="9525">
              <a:noFill/>
            </a:ln>
          </p:spPr>
          <p:txBody>
            <a:bodyPr wrap="square" lIns="0" tIns="0" rIns="0" bIns="0" anchor="ctr" anchorCtr="1"/>
            <a:p>
              <a:pPr algn="ctr"/>
              <a:r>
                <a:rPr lang="en-US" altLang="zh-CN" sz="5335" b="1" dirty="0">
                  <a:solidFill>
                    <a:srgbClr val="A5C249"/>
                  </a:solidFill>
                  <a:latin typeface="Lato Light" charset="0"/>
                </a:rPr>
                <a:t>04</a:t>
              </a:r>
              <a:endParaRPr lang="en-US" altLang="zh-CN" sz="5335" b="1" dirty="0">
                <a:solidFill>
                  <a:srgbClr val="A5C249"/>
                </a:solidFill>
                <a:latin typeface="Lato Light" charset="0"/>
              </a:endParaRPr>
            </a:p>
          </p:txBody>
        </p:sp>
        <p:sp>
          <p:nvSpPr>
            <p:cNvPr id="63502" name="矩形 20"/>
            <p:cNvSpPr/>
            <p:nvPr>
              <p:custDataLst>
                <p:tags r:id="rId13"/>
              </p:custDataLst>
            </p:nvPr>
          </p:nvSpPr>
          <p:spPr>
            <a:xfrm>
              <a:off x="544629" y="4103959"/>
              <a:ext cx="4053574" cy="2581275"/>
            </a:xfrm>
            <a:prstGeom prst="rect">
              <a:avLst/>
            </a:prstGeom>
            <a:noFill/>
            <a:ln w="9525">
              <a:noFill/>
            </a:ln>
          </p:spPr>
          <p:txBody>
            <a:bodyPr wrap="square" anchor="t"/>
            <a:p>
              <a:pPr>
                <a:lnSpc>
                  <a:spcPct val="120000"/>
                </a:lnSpc>
              </a:pPr>
              <a:r>
                <a:rPr lang="zh-CN" altLang="en-US" sz="1865" dirty="0">
                  <a:solidFill>
                    <a:srgbClr val="2F2B20"/>
                  </a:solidFill>
                  <a:latin typeface="Lato Light" charset="0"/>
                </a:rPr>
                <a:t>当样本不平衡时，如一个类的样本容量很大，而其他类样本容量很小时，有可能导致当输入一个新样本时，该样本的K个邻居中大容量类的样本占多数。</a:t>
              </a:r>
              <a:r>
                <a:rPr lang="zh-CN" altLang="en-US" sz="1865" b="1" dirty="0">
                  <a:solidFill>
                    <a:srgbClr val="2F2B20"/>
                  </a:solidFill>
                  <a:latin typeface="Lato Light" charset="0"/>
                </a:rPr>
                <a:t>采用权值的方法（和该样本距离小的邻居权值大）改进</a:t>
              </a:r>
              <a:r>
                <a:rPr lang="zh-CN" altLang="en-US" sz="1865" dirty="0">
                  <a:solidFill>
                    <a:srgbClr val="2F2B20"/>
                  </a:solidFill>
                  <a:latin typeface="Lato Light" charset="0"/>
                </a:rPr>
                <a:t>。 </a:t>
              </a:r>
              <a:endParaRPr lang="zh-CN" altLang="en-US" sz="1865" dirty="0">
                <a:solidFill>
                  <a:srgbClr val="2F2B20"/>
                </a:solidFill>
                <a:latin typeface="Lato Light" charset="0"/>
              </a:endParaRPr>
            </a:p>
          </p:txBody>
        </p:sp>
      </p:grpSp>
      <p:grpSp>
        <p:nvGrpSpPr>
          <p:cNvPr id="63503" name="组合 21"/>
          <p:cNvGrpSpPr/>
          <p:nvPr>
            <p:custDataLst>
              <p:tags r:id="rId14"/>
            </p:custDataLst>
          </p:nvPr>
        </p:nvGrpSpPr>
        <p:grpSpPr>
          <a:xfrm>
            <a:off x="8328025" y="3095625"/>
            <a:ext cx="3455988" cy="2228851"/>
            <a:chOff x="4977291" y="2854914"/>
            <a:chExt cx="3456620" cy="2228041"/>
          </a:xfrm>
        </p:grpSpPr>
        <p:sp>
          <p:nvSpPr>
            <p:cNvPr id="23" name="矩形 22"/>
            <p:cNvSpPr/>
            <p:nvPr>
              <p:custDataLst>
                <p:tags r:id="rId15"/>
              </p:custDataLst>
            </p:nvPr>
          </p:nvSpPr>
          <p:spPr>
            <a:xfrm>
              <a:off x="6349850" y="3052845"/>
              <a:ext cx="2084061" cy="835243"/>
            </a:xfrm>
            <a:prstGeom prst="rect">
              <a:avLst/>
            </a:prstGeom>
            <a:solidFill>
              <a:srgbClr val="009DD9"/>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p>
              <a:pPr algn="ctr" fontAlgn="base"/>
              <a:r>
                <a:rPr lang="zh-CN" altLang="en-US" sz="2400" b="1" strike="noStrike" noProof="1" dirty="0" smtClean="0">
                  <a:solidFill>
                    <a:schemeClr val="bg1"/>
                  </a:solidFill>
                  <a:latin typeface="微软雅黑" panose="020B0503020204020204" charset="-122"/>
                  <a:ea typeface="微软雅黑" panose="020B0503020204020204" charset="-122"/>
                </a:rPr>
                <a:t>计算量较大</a:t>
              </a:r>
              <a:endParaRPr lang="zh-CN" altLang="en-US" sz="2400" b="1" strike="noStrike" noProof="1" dirty="0" smtClean="0">
                <a:solidFill>
                  <a:schemeClr val="bg1"/>
                </a:solidFill>
                <a:latin typeface="微软雅黑" panose="020B0503020204020204" charset="-122"/>
                <a:ea typeface="微软雅黑" panose="020B0503020204020204" charset="-122"/>
              </a:endParaRPr>
            </a:p>
          </p:txBody>
        </p:sp>
        <p:sp>
          <p:nvSpPr>
            <p:cNvPr id="63505" name="文本框 23"/>
            <p:cNvSpPr txBox="1"/>
            <p:nvPr>
              <p:custDataLst>
                <p:tags r:id="rId16"/>
              </p:custDataLst>
            </p:nvPr>
          </p:nvSpPr>
          <p:spPr>
            <a:xfrm>
              <a:off x="4977291" y="2854914"/>
              <a:ext cx="1322798" cy="1231106"/>
            </a:xfrm>
            <a:prstGeom prst="rect">
              <a:avLst/>
            </a:prstGeom>
            <a:noFill/>
            <a:ln w="9525">
              <a:noFill/>
            </a:ln>
          </p:spPr>
          <p:txBody>
            <a:bodyPr wrap="square" lIns="0" tIns="0" rIns="0" bIns="0" anchor="ctr" anchorCtr="1"/>
            <a:p>
              <a:pPr algn="ctr"/>
              <a:r>
                <a:rPr lang="en-US" altLang="zh-CN" sz="5335" b="1" dirty="0">
                  <a:solidFill>
                    <a:srgbClr val="009DD9"/>
                  </a:solidFill>
                  <a:latin typeface="Lato Light" charset="0"/>
                </a:rPr>
                <a:t>05</a:t>
              </a:r>
              <a:endParaRPr lang="zh-CN" altLang="en-US" sz="5335" b="1" dirty="0">
                <a:solidFill>
                  <a:srgbClr val="009DD9"/>
                </a:solidFill>
                <a:latin typeface="Lato Light" charset="0"/>
              </a:endParaRPr>
            </a:p>
          </p:txBody>
        </p:sp>
        <p:sp>
          <p:nvSpPr>
            <p:cNvPr id="63506" name="矩形 24"/>
            <p:cNvSpPr/>
            <p:nvPr>
              <p:custDataLst>
                <p:tags r:id="rId17"/>
              </p:custDataLst>
            </p:nvPr>
          </p:nvSpPr>
          <p:spPr>
            <a:xfrm>
              <a:off x="4977291" y="4104226"/>
              <a:ext cx="3456620" cy="978729"/>
            </a:xfrm>
            <a:prstGeom prst="rect">
              <a:avLst/>
            </a:prstGeom>
            <a:noFill/>
            <a:ln w="9525">
              <a:noFill/>
            </a:ln>
          </p:spPr>
          <p:txBody>
            <a:bodyPr wrap="square" anchor="t"/>
            <a:p>
              <a:pPr>
                <a:lnSpc>
                  <a:spcPct val="120000"/>
                </a:lnSpc>
              </a:pPr>
              <a:r>
                <a:rPr lang="zh-CN" altLang="en-US" sz="1865" dirty="0">
                  <a:solidFill>
                    <a:srgbClr val="2F2B20"/>
                  </a:solidFill>
                  <a:latin typeface="Lato Light" charset="0"/>
                </a:rPr>
                <a:t>目前常用的解决方法是事先对已知样本点进行剪辑，事先去除对分类作用不大的样本。</a:t>
              </a:r>
              <a:endParaRPr lang="zh-CN" altLang="en-US" sz="1375" dirty="0">
                <a:solidFill>
                  <a:srgbClr val="2F2B20"/>
                </a:solidFill>
                <a:latin typeface="Lato Light" charset="0"/>
              </a:endParaRPr>
            </a:p>
            <a:p>
              <a:pPr>
                <a:lnSpc>
                  <a:spcPct val="120000"/>
                </a:lnSpc>
              </a:pPr>
              <a:endParaRPr lang="en-US" altLang="zh-CN" sz="1375" dirty="0">
                <a:latin typeface="Lato Light" charset="0"/>
              </a:endParaRPr>
            </a:p>
          </p:txBody>
        </p:sp>
      </p:grpSp>
      <p:sp>
        <p:nvSpPr>
          <p:cNvPr id="2" name="矩形 1"/>
          <p:cNvSpPr/>
          <p:nvPr/>
        </p:nvSpPr>
        <p:spPr>
          <a:xfrm>
            <a:off x="399627" y="4345093"/>
            <a:ext cx="3386667" cy="3046095"/>
          </a:xfrm>
          <a:prstGeom prst="rect">
            <a:avLst/>
          </a:prstGeom>
          <a:noFill/>
          <a:ln w="9525">
            <a:noFill/>
          </a:ln>
        </p:spPr>
        <p:txBody>
          <a:bodyPr wrap="square" rtlCol="0" anchor="t">
            <a:noAutofit/>
          </a:bodyPr>
          <a:p>
            <a:pPr lvl="0" algn="l">
              <a:lnSpc>
                <a:spcPct val="120000"/>
              </a:lnSpc>
              <a:buClrTx/>
              <a:buSzTx/>
              <a:buFontTx/>
            </a:pPr>
            <a:r>
              <a:rPr lang="zh-CN" altLang="en-US" sz="1865" dirty="0">
                <a:solidFill>
                  <a:srgbClr val="2F2B20"/>
                </a:solidFill>
                <a:latin typeface="阿里巴巴普惠体" panose="00020600040101010101" charset="-122"/>
                <a:ea typeface="阿里巴巴普惠体" panose="00020600040101010101" charset="-122"/>
                <a:cs typeface="阿里巴巴普惠体" panose="00020600040101010101" charset="-122"/>
                <a:sym typeface="+mn-ea"/>
              </a:rPr>
              <a:t>KNN是懒惰学习的一个典型示例。之所以称为“懒惰”并不是由于此类算法看起来很简单，而是在训练模型过程中这类算法并不去学习一个判别式函数(损失函数)而是要记住整个训练集。</a:t>
            </a:r>
            <a:endParaRPr lang="zh-CN" altLang="en-US" sz="1865" dirty="0">
              <a:solidFill>
                <a:srgbClr val="2F2B20"/>
              </a:solidFill>
              <a:latin typeface="阿里巴巴普惠体" panose="00020600040101010101" charset="-122"/>
              <a:ea typeface="阿里巴巴普惠体" panose="00020600040101010101" charset="-122"/>
              <a:cs typeface="阿里巴巴普惠体" panose="00020600040101010101" charset="-122"/>
              <a:sym typeface="+mn-ea"/>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3 KNN</a:t>
            </a:r>
            <a:r>
              <a:rPr lang="zh-CN" altLang="en-US" spc="0" dirty="0">
                <a:solidFill>
                  <a:schemeClr val="accent1"/>
                </a:solidFill>
                <a:latin typeface="Arial" panose="020B0604020202020204" pitchFamily="34" charset="0"/>
                <a:ea typeface="方正黑体简体" panose="02000000000000000000" charset="-122"/>
                <a:sym typeface="+mn-ea"/>
              </a:rPr>
              <a:t>算法</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
        <p:nvSpPr>
          <p:cNvPr id="6" name="文本框 5"/>
          <p:cNvSpPr txBox="1"/>
          <p:nvPr/>
        </p:nvSpPr>
        <p:spPr>
          <a:xfrm>
            <a:off x="984250" y="1209040"/>
            <a:ext cx="1912620" cy="368300"/>
          </a:xfrm>
          <a:prstGeom prst="rect">
            <a:avLst/>
          </a:prstGeom>
          <a:noFill/>
        </p:spPr>
        <p:txBody>
          <a:bodyPr wrap="square" rtlCol="0">
            <a:spAutoFit/>
          </a:bodyPr>
          <a:p>
            <a:r>
              <a:rPr lang="zh-CN" altLang="en-US"/>
              <a:t>缺点：</a:t>
            </a:r>
            <a:endParaRPr lang="zh-CN" altLang="en-US"/>
          </a:p>
        </p:txBody>
      </p:sp>
    </p:spTree>
    <p:custDataLst>
      <p:tags r:id="rId1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31800" y="1874520"/>
            <a:ext cx="5056293" cy="3975100"/>
          </a:xfrm>
          <a:prstGeom prst="rect">
            <a:avLst/>
          </a:prstGeom>
          <a:noFill/>
        </p:spPr>
        <p:txBody>
          <a:bodyPr wrap="square" rtlCol="0" anchor="t">
            <a:spAutoFit/>
          </a:bodyPr>
          <a:p>
            <a:pPr fontAlgn="auto">
              <a:lnSpc>
                <a:spcPct val="150000"/>
              </a:lnSpc>
            </a:pPr>
            <a:r>
              <a:rPr lang="zh-CN" altLang="en-US" sz="1865">
                <a:latin typeface="微软雅黑" panose="020B0503020204020204" charset="-122"/>
                <a:ea typeface="微软雅黑" panose="020B0503020204020204" charset="-122"/>
                <a:cs typeface="微软雅黑" panose="020B0503020204020204" charset="-122"/>
              </a:rPr>
              <a:t>像</a:t>
            </a:r>
            <a:r>
              <a:rPr lang="zh-CN" altLang="en-US" sz="1865" b="1">
                <a:solidFill>
                  <a:srgbClr val="C00000"/>
                </a:solidFill>
                <a:latin typeface="微软雅黑" panose="020B0503020204020204" charset="-122"/>
                <a:ea typeface="微软雅黑" panose="020B0503020204020204" charset="-122"/>
                <a:cs typeface="微软雅黑" panose="020B0503020204020204" charset="-122"/>
              </a:rPr>
              <a:t>KNN</a:t>
            </a:r>
            <a:r>
              <a:rPr lang="zh-CN" altLang="en-US" sz="1865">
                <a:latin typeface="微软雅黑" panose="020B0503020204020204" charset="-122"/>
                <a:ea typeface="微软雅黑" panose="020B0503020204020204" charset="-122"/>
                <a:cs typeface="微软雅黑" panose="020B0503020204020204" charset="-122"/>
              </a:rPr>
              <a:t>这种</a:t>
            </a:r>
            <a:r>
              <a:rPr lang="zh-CN" altLang="en-US" sz="1865" b="1">
                <a:solidFill>
                  <a:srgbClr val="C00000"/>
                </a:solidFill>
                <a:latin typeface="微软雅黑" panose="020B0503020204020204" charset="-122"/>
                <a:ea typeface="微软雅黑" panose="020B0503020204020204" charset="-122"/>
                <a:cs typeface="微软雅黑" panose="020B0503020204020204" charset="-122"/>
              </a:rPr>
              <a:t>基于内存</a:t>
            </a:r>
            <a:r>
              <a:rPr lang="zh-CN" altLang="en-US" sz="1865">
                <a:latin typeface="微软雅黑" panose="020B0503020204020204" charset="-122"/>
                <a:ea typeface="微软雅黑" panose="020B0503020204020204" charset="-122"/>
                <a:cs typeface="微软雅黑" panose="020B0503020204020204" charset="-122"/>
              </a:rPr>
              <a:t>的方法一大</a:t>
            </a:r>
            <a:r>
              <a:rPr lang="zh-CN" altLang="en-US" sz="1865" b="1">
                <a:solidFill>
                  <a:srgbClr val="C00000"/>
                </a:solidFill>
                <a:latin typeface="微软雅黑" panose="020B0503020204020204" charset="-122"/>
                <a:ea typeface="微软雅黑" panose="020B0503020204020204" charset="-122"/>
                <a:cs typeface="微软雅黑" panose="020B0503020204020204" charset="-122"/>
              </a:rPr>
              <a:t>优点</a:t>
            </a:r>
            <a:r>
              <a:rPr lang="zh-CN" altLang="en-US" sz="1865">
                <a:latin typeface="微软雅黑" panose="020B0503020204020204" charset="-122"/>
                <a:ea typeface="微软雅黑" panose="020B0503020204020204" charset="-122"/>
                <a:cs typeface="微软雅黑" panose="020B0503020204020204" charset="-122"/>
              </a:rPr>
              <a:t>是：一旦训练集增加了新数据，模型能立刻改变。</a:t>
            </a:r>
            <a:endParaRPr lang="zh-CN" altLang="en-US" sz="1865">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sz="1865">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1865" b="1">
                <a:solidFill>
                  <a:srgbClr val="C00000"/>
                </a:solidFill>
                <a:latin typeface="微软雅黑" panose="020B0503020204020204" charset="-122"/>
                <a:ea typeface="微软雅黑" panose="020B0503020204020204" charset="-122"/>
                <a:cs typeface="微软雅黑" panose="020B0503020204020204" charset="-122"/>
              </a:rPr>
              <a:t>缺点</a:t>
            </a:r>
            <a:r>
              <a:rPr lang="zh-CN" altLang="en-US" sz="1865">
                <a:latin typeface="微软雅黑" panose="020B0503020204020204" charset="-122"/>
                <a:ea typeface="微软雅黑" panose="020B0503020204020204" charset="-122"/>
                <a:cs typeface="微软雅黑" panose="020B0503020204020204" charset="-122"/>
              </a:rPr>
              <a:t>是分类时的最坏计算复杂度随着训练集增大而线性增加，除非特征维度非常低并且算法用诸如KD-树等数据结构实现。此外，我们要一直保存着训练集，不像参数模型训练好模型后，可以丢弃训练集。因此，</a:t>
            </a:r>
            <a:r>
              <a:rPr lang="zh-CN" altLang="en-US" sz="1865" b="1">
                <a:solidFill>
                  <a:srgbClr val="C00000"/>
                </a:solidFill>
                <a:latin typeface="微软雅黑" panose="020B0503020204020204" charset="-122"/>
                <a:ea typeface="微软雅黑" panose="020B0503020204020204" charset="-122"/>
                <a:cs typeface="微软雅黑" panose="020B0503020204020204" charset="-122"/>
              </a:rPr>
              <a:t>存储空间</a:t>
            </a:r>
            <a:r>
              <a:rPr lang="zh-CN" altLang="en-US" sz="1865">
                <a:latin typeface="微软雅黑" panose="020B0503020204020204" charset="-122"/>
                <a:ea typeface="微软雅黑" panose="020B0503020204020204" charset="-122"/>
                <a:cs typeface="微软雅黑" panose="020B0503020204020204" charset="-122"/>
              </a:rPr>
              <a:t>也成为了KNN处理大数据的一个瓶颈。</a:t>
            </a:r>
            <a:endParaRPr lang="zh-CN" altLang="en-US" sz="1865">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7919720" y="3473027"/>
            <a:ext cx="4082627" cy="3241887"/>
          </a:xfrm>
          <a:prstGeom prst="rect">
            <a:avLst/>
          </a:prstGeom>
        </p:spPr>
      </p:pic>
      <p:pic>
        <p:nvPicPr>
          <p:cNvPr id="6" name="图片 5"/>
          <p:cNvPicPr>
            <a:picLocks noChangeAspect="1"/>
          </p:cNvPicPr>
          <p:nvPr/>
        </p:nvPicPr>
        <p:blipFill>
          <a:blip r:embed="rId2"/>
          <a:stretch>
            <a:fillRect/>
          </a:stretch>
        </p:blipFill>
        <p:spPr>
          <a:xfrm>
            <a:off x="5699760" y="231140"/>
            <a:ext cx="3911600" cy="3333327"/>
          </a:xfrm>
          <a:prstGeom prst="rect">
            <a:avLst/>
          </a:prstGeom>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3 KNN</a:t>
            </a:r>
            <a:r>
              <a:rPr lang="zh-CN" altLang="en-US" spc="0" dirty="0">
                <a:solidFill>
                  <a:schemeClr val="accent1"/>
                </a:solidFill>
                <a:latin typeface="Arial" panose="020B0604020202020204" pitchFamily="34" charset="0"/>
                <a:ea typeface="方正黑体简体" panose="02000000000000000000" charset="-122"/>
                <a:sym typeface="+mn-ea"/>
              </a:rPr>
              <a:t>算法</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70" y="1585030"/>
            <a:ext cx="10969200" cy="705600"/>
          </a:xfrm>
        </p:spPr>
        <p:txBody>
          <a:bodyPr/>
          <a:p>
            <a:r>
              <a:rPr lang="en-US" altLang="zh-CN" sz="2000">
                <a:sym typeface="+mn-ea"/>
              </a:rPr>
              <a:t> </a:t>
            </a:r>
            <a:r>
              <a:rPr lang="en-US" sz="2000">
                <a:sym typeface="+mn-ea"/>
              </a:rPr>
              <a:t>K</a:t>
            </a:r>
            <a:r>
              <a:rPr lang="zh-CN" altLang="en-US" sz="2000">
                <a:sym typeface="+mn-ea"/>
              </a:rPr>
              <a:t>值的选择：</a:t>
            </a:r>
            <a:endParaRPr lang="zh-CN" altLang="en-US" sz="2000">
              <a:sym typeface="+mn-ea"/>
            </a:endParaRPr>
          </a:p>
        </p:txBody>
      </p:sp>
      <p:sp>
        <p:nvSpPr>
          <p:cNvPr id="93186" name="文本框 2"/>
          <p:cNvSpPr txBox="1"/>
          <p:nvPr/>
        </p:nvSpPr>
        <p:spPr>
          <a:xfrm>
            <a:off x="838200" y="2065867"/>
            <a:ext cx="9693487" cy="3538220"/>
          </a:xfrm>
          <a:prstGeom prst="rect">
            <a:avLst/>
          </a:prstGeom>
          <a:noFill/>
          <a:ln w="9525">
            <a:noFill/>
          </a:ln>
        </p:spPr>
        <p:txBody>
          <a:bodyPr wrap="square" anchor="t">
            <a:spAutoFit/>
          </a:bodyPr>
          <a:p>
            <a:endParaRPr lang="zh-CN" altLang="en-US" sz="2000">
              <a:solidFill>
                <a:schemeClr val="tx2"/>
              </a:solidFill>
              <a:latin typeface="微软雅黑" panose="020B0503020204020204" charset="-122"/>
              <a:ea typeface="微软雅黑" panose="020B0503020204020204" charset="-122"/>
            </a:endParaRPr>
          </a:p>
          <a:p>
            <a:pPr fontAlgn="auto">
              <a:lnSpc>
                <a:spcPct val="150000"/>
              </a:lnSpc>
            </a:pPr>
            <a:r>
              <a:rPr lang="en-US" altLang="zh-CN" sz="2800" b="1">
                <a:solidFill>
                  <a:schemeClr val="accent2"/>
                </a:solidFill>
                <a:latin typeface="微软雅黑" panose="020B0503020204020204" charset="-122"/>
                <a:ea typeface="微软雅黑" panose="020B0503020204020204" charset="-122"/>
              </a:rPr>
              <a:t>K</a:t>
            </a:r>
            <a:r>
              <a:rPr lang="zh-CN" altLang="en-US" sz="2800" b="1">
                <a:solidFill>
                  <a:schemeClr val="accent2"/>
                </a:solidFill>
                <a:latin typeface="微软雅黑" panose="020B0503020204020204" charset="-122"/>
                <a:ea typeface="微软雅黑" panose="020B0503020204020204" charset="-122"/>
              </a:rPr>
              <a:t>值过小</a:t>
            </a:r>
            <a:r>
              <a:rPr lang="zh-CN" altLang="en-US" sz="2000">
                <a:solidFill>
                  <a:schemeClr val="tx2"/>
                </a:solidFill>
                <a:latin typeface="微软雅黑" panose="020B0503020204020204" charset="-122"/>
                <a:ea typeface="微软雅黑" panose="020B0503020204020204" charset="-122"/>
              </a:rPr>
              <a:t>：</a:t>
            </a:r>
            <a:r>
              <a:rPr lang="en-US" altLang="zh-CN" sz="2000">
                <a:solidFill>
                  <a:schemeClr val="tx2"/>
                </a:solidFill>
                <a:latin typeface="微软雅黑" panose="020B0503020204020204" charset="-122"/>
                <a:ea typeface="微软雅黑" panose="020B0503020204020204" charset="-122"/>
              </a:rPr>
              <a:t>k</a:t>
            </a:r>
            <a:r>
              <a:rPr lang="zh-CN" altLang="en-US" sz="2000">
                <a:solidFill>
                  <a:schemeClr val="tx2"/>
                </a:solidFill>
                <a:latin typeface="微软雅黑" panose="020B0503020204020204" charset="-122"/>
                <a:ea typeface="微软雅黑" panose="020B0503020204020204" charset="-122"/>
              </a:rPr>
              <a:t>值小，特征空间被划分为更多子空间（模型的项越多），整体模型变复杂，容易发生过拟合，k值越小，选择的范围就比较小，训练的时候命中率较高，近似误差小，而用test的时候就容易出错，估计误差大，容易过拟合。</a:t>
            </a:r>
            <a:endParaRPr lang="zh-CN" altLang="en-US" sz="2000">
              <a:solidFill>
                <a:schemeClr val="tx2"/>
              </a:solidFill>
              <a:latin typeface="微软雅黑" panose="020B0503020204020204" charset="-122"/>
              <a:ea typeface="微软雅黑" panose="020B0503020204020204" charset="-122"/>
            </a:endParaRPr>
          </a:p>
          <a:p>
            <a:pPr fontAlgn="auto">
              <a:lnSpc>
                <a:spcPct val="150000"/>
              </a:lnSpc>
            </a:pPr>
            <a:endParaRPr lang="zh-CN" altLang="en-US" sz="2000">
              <a:solidFill>
                <a:schemeClr val="tx2"/>
              </a:solidFill>
              <a:latin typeface="微软雅黑" panose="020B0503020204020204" charset="-122"/>
              <a:ea typeface="微软雅黑" panose="020B0503020204020204" charset="-122"/>
            </a:endParaRPr>
          </a:p>
          <a:p>
            <a:pPr fontAlgn="auto">
              <a:lnSpc>
                <a:spcPct val="150000"/>
              </a:lnSpc>
            </a:pPr>
            <a:endParaRPr lang="zh-CN" altLang="en-US" sz="2000">
              <a:solidFill>
                <a:schemeClr val="tx2"/>
              </a:solidFill>
              <a:latin typeface="微软雅黑" panose="020B0503020204020204" charset="-122"/>
              <a:ea typeface="微软雅黑" panose="020B0503020204020204" charset="-122"/>
            </a:endParaRPr>
          </a:p>
          <a:p>
            <a:pPr fontAlgn="auto">
              <a:lnSpc>
                <a:spcPct val="150000"/>
              </a:lnSpc>
            </a:pPr>
            <a:r>
              <a:rPr lang="en-US" altLang="zh-CN" sz="2800" b="1">
                <a:solidFill>
                  <a:schemeClr val="accent2"/>
                </a:solidFill>
                <a:latin typeface="微软雅黑" panose="020B0503020204020204" charset="-122"/>
                <a:ea typeface="微软雅黑" panose="020B0503020204020204" charset="-122"/>
              </a:rPr>
              <a:t>K</a:t>
            </a:r>
            <a:r>
              <a:rPr lang="zh-CN" altLang="en-US" sz="2800" b="1">
                <a:solidFill>
                  <a:schemeClr val="accent2"/>
                </a:solidFill>
                <a:latin typeface="微软雅黑" panose="020B0503020204020204" charset="-122"/>
                <a:ea typeface="微软雅黑" panose="020B0503020204020204" charset="-122"/>
              </a:rPr>
              <a:t>值</a:t>
            </a:r>
            <a:r>
              <a:rPr lang="en-US" altLang="zh-CN" sz="2800" b="1">
                <a:solidFill>
                  <a:schemeClr val="accent2"/>
                </a:solidFill>
                <a:latin typeface="微软雅黑" panose="020B0503020204020204" charset="-122"/>
                <a:ea typeface="微软雅黑" panose="020B0503020204020204" charset="-122"/>
              </a:rPr>
              <a:t>=N</a:t>
            </a:r>
            <a:r>
              <a:rPr lang="zh-CN" altLang="en-US" sz="2000">
                <a:solidFill>
                  <a:schemeClr val="tx2"/>
                </a:solidFill>
                <a:latin typeface="微软雅黑" panose="020B0503020204020204" charset="-122"/>
                <a:ea typeface="微软雅黑" panose="020B0503020204020204" charset="-122"/>
              </a:rPr>
              <a:t>：无论输入实例是什么，都将简单的预测他属于训练实例中最多的类。</a:t>
            </a:r>
            <a:endParaRPr lang="zh-CN" altLang="en-US" sz="2000">
              <a:solidFill>
                <a:schemeClr val="tx2"/>
              </a:solidFill>
              <a:latin typeface="微软雅黑" panose="020B0503020204020204" charset="-122"/>
              <a:ea typeface="微软雅黑" panose="020B0503020204020204" charset="-122"/>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3 KNN</a:t>
            </a:r>
            <a:r>
              <a:rPr lang="zh-CN" altLang="en-US" spc="0" dirty="0">
                <a:solidFill>
                  <a:schemeClr val="accent1"/>
                </a:solidFill>
                <a:latin typeface="Arial" panose="020B0604020202020204" pitchFamily="34" charset="0"/>
                <a:ea typeface="方正黑体简体" panose="02000000000000000000" charset="-122"/>
                <a:sym typeface="+mn-ea"/>
              </a:rPr>
              <a:t>算法</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4211" name="图片 4"/>
          <p:cNvPicPr>
            <a:picLocks noChangeAspect="1"/>
          </p:cNvPicPr>
          <p:nvPr/>
        </p:nvPicPr>
        <p:blipFill>
          <a:blip r:embed="rId1"/>
          <a:srcRect l="9821" r="8440" b="9520"/>
          <a:stretch>
            <a:fillRect/>
          </a:stretch>
        </p:blipFill>
        <p:spPr>
          <a:xfrm>
            <a:off x="5030788" y="1590675"/>
            <a:ext cx="6675437" cy="4772025"/>
          </a:xfrm>
          <a:prstGeom prst="rect">
            <a:avLst/>
          </a:prstGeom>
          <a:noFill/>
          <a:ln w="9525">
            <a:noFill/>
          </a:ln>
        </p:spPr>
      </p:pic>
      <p:sp>
        <p:nvSpPr>
          <p:cNvPr id="94212" name="文本框 5"/>
          <p:cNvSpPr txBox="1"/>
          <p:nvPr/>
        </p:nvSpPr>
        <p:spPr>
          <a:xfrm>
            <a:off x="1841500" y="2667000"/>
            <a:ext cx="1974851" cy="1938020"/>
          </a:xfrm>
          <a:prstGeom prst="rect">
            <a:avLst/>
          </a:prstGeom>
          <a:noFill/>
          <a:ln w="9525">
            <a:noFill/>
          </a:ln>
        </p:spPr>
        <p:txBody>
          <a:bodyPr wrap="square" anchor="t">
            <a:spAutoFit/>
          </a:bodyPr>
          <a:p>
            <a:endParaRPr lang="zh-CN" altLang="en-US" sz="2000">
              <a:solidFill>
                <a:schemeClr val="tx2"/>
              </a:solidFill>
              <a:latin typeface="微软雅黑" panose="020B0503020204020204" charset="-122"/>
              <a:ea typeface="微软雅黑" panose="020B0503020204020204" charset="-122"/>
            </a:endParaRPr>
          </a:p>
          <a:p>
            <a:r>
              <a:rPr lang="en-US" altLang="zh-CN" sz="2000">
                <a:solidFill>
                  <a:schemeClr val="tx2"/>
                </a:solidFill>
                <a:latin typeface="微软雅黑" panose="020B0503020204020204" charset="-122"/>
                <a:ea typeface="微软雅黑" panose="020B0503020204020204" charset="-122"/>
              </a:rPr>
              <a:t>M=3 </a:t>
            </a:r>
            <a:r>
              <a:rPr lang="zh-CN" altLang="en-US" sz="2000">
                <a:solidFill>
                  <a:schemeClr val="tx2"/>
                </a:solidFill>
                <a:latin typeface="微软雅黑" panose="020B0503020204020204" charset="-122"/>
                <a:ea typeface="微软雅黑" panose="020B0503020204020204" charset="-122"/>
              </a:rPr>
              <a:t>合适</a:t>
            </a:r>
            <a:endParaRPr lang="zh-CN" altLang="en-US" sz="2000">
              <a:solidFill>
                <a:schemeClr val="tx2"/>
              </a:solidFill>
              <a:latin typeface="微软雅黑" panose="020B0503020204020204" charset="-122"/>
              <a:ea typeface="微软雅黑" panose="020B0503020204020204" charset="-122"/>
            </a:endParaRPr>
          </a:p>
          <a:p>
            <a:endParaRPr lang="zh-CN" altLang="en-US" sz="2000">
              <a:solidFill>
                <a:schemeClr val="tx2"/>
              </a:solidFill>
              <a:latin typeface="微软雅黑" panose="020B0503020204020204" charset="-122"/>
              <a:ea typeface="微软雅黑" panose="020B0503020204020204" charset="-122"/>
            </a:endParaRPr>
          </a:p>
          <a:p>
            <a:r>
              <a:rPr lang="en-US" altLang="zh-CN" sz="2000">
                <a:solidFill>
                  <a:schemeClr val="tx2"/>
                </a:solidFill>
                <a:latin typeface="微软雅黑" panose="020B0503020204020204" charset="-122"/>
                <a:ea typeface="微软雅黑" panose="020B0503020204020204" charset="-122"/>
              </a:rPr>
              <a:t>M=9 </a:t>
            </a:r>
            <a:r>
              <a:rPr lang="zh-CN" altLang="en-US" sz="2000">
                <a:solidFill>
                  <a:schemeClr val="tx2"/>
                </a:solidFill>
                <a:latin typeface="微软雅黑" panose="020B0503020204020204" charset="-122"/>
                <a:ea typeface="微软雅黑" panose="020B0503020204020204" charset="-122"/>
              </a:rPr>
              <a:t>过拟合</a:t>
            </a:r>
            <a:endParaRPr lang="zh-CN" altLang="en-US" sz="2000">
              <a:solidFill>
                <a:schemeClr val="tx2"/>
              </a:solidFill>
              <a:latin typeface="微软雅黑" panose="020B0503020204020204" charset="-122"/>
              <a:ea typeface="微软雅黑" panose="020B0503020204020204" charset="-122"/>
            </a:endParaRPr>
          </a:p>
          <a:p>
            <a:endParaRPr lang="zh-CN" altLang="en-US" sz="2000">
              <a:solidFill>
                <a:schemeClr val="tx2"/>
              </a:solidFill>
              <a:latin typeface="微软雅黑" panose="020B0503020204020204" charset="-122"/>
              <a:ea typeface="微软雅黑" panose="020B0503020204020204" charset="-122"/>
            </a:endParaRPr>
          </a:p>
          <a:p>
            <a:endParaRPr lang="zh-CN" altLang="en-US" sz="2000">
              <a:solidFill>
                <a:schemeClr val="tx2"/>
              </a:solidFill>
              <a:latin typeface="微软雅黑" panose="020B0503020204020204" charset="-122"/>
              <a:ea typeface="微软雅黑" panose="020B0503020204020204" charset="-122"/>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3 KNN</a:t>
            </a:r>
            <a:r>
              <a:rPr lang="zh-CN" altLang="en-US" spc="0" dirty="0">
                <a:solidFill>
                  <a:schemeClr val="accent1"/>
                </a:solidFill>
                <a:latin typeface="Arial" panose="020B0604020202020204" pitchFamily="34" charset="0"/>
                <a:ea typeface="方正黑体简体" panose="02000000000000000000" charset="-122"/>
                <a:sym typeface="+mn-ea"/>
              </a:rPr>
              <a:t>算法</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5" name="文本框 1"/>
          <p:cNvSpPr txBox="1"/>
          <p:nvPr/>
        </p:nvSpPr>
        <p:spPr>
          <a:xfrm>
            <a:off x="1420707" y="1417320"/>
            <a:ext cx="5870787"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一、欧氏距离(Euclidean Distance)：</a:t>
            </a:r>
            <a:endParaRPr lang="zh-CN" altLang="en-US" sz="2400" b="1" dirty="0">
              <a:solidFill>
                <a:schemeClr val="tx2"/>
              </a:solidFill>
              <a:latin typeface="微软雅黑" panose="020B0503020204020204" charset="-122"/>
              <a:ea typeface="微软雅黑" panose="020B0503020204020204" charset="-122"/>
            </a:endParaRPr>
          </a:p>
        </p:txBody>
      </p:sp>
      <p:pic>
        <p:nvPicPr>
          <p:cNvPr id="64516" name="图片 1"/>
          <p:cNvPicPr>
            <a:picLocks noChangeAspect="1"/>
          </p:cNvPicPr>
          <p:nvPr/>
        </p:nvPicPr>
        <p:blipFill>
          <a:blip r:embed="rId1"/>
          <a:stretch>
            <a:fillRect/>
          </a:stretch>
        </p:blipFill>
        <p:spPr>
          <a:xfrm>
            <a:off x="2325265" y="3406881"/>
            <a:ext cx="3162300" cy="2982912"/>
          </a:xfrm>
          <a:prstGeom prst="rect">
            <a:avLst/>
          </a:prstGeom>
          <a:noFill/>
          <a:ln w="9525">
            <a:noFill/>
          </a:ln>
        </p:spPr>
      </p:pic>
      <p:sp>
        <p:nvSpPr>
          <p:cNvPr id="64517" name="文本框 2"/>
          <p:cNvSpPr txBox="1"/>
          <p:nvPr/>
        </p:nvSpPr>
        <p:spPr>
          <a:xfrm flipH="1">
            <a:off x="1224280" y="1992631"/>
            <a:ext cx="4843463" cy="1385570"/>
          </a:xfrm>
          <a:prstGeom prst="rect">
            <a:avLst/>
          </a:prstGeom>
          <a:noFill/>
          <a:ln w="9525">
            <a:noFill/>
          </a:ln>
        </p:spPr>
        <p:txBody>
          <a:bodyPr wrap="square" anchor="t">
            <a:spAutoFit/>
          </a:bodyPr>
          <a:p>
            <a:pPr fontAlgn="auto">
              <a:lnSpc>
                <a:spcPct val="150000"/>
              </a:lnSpc>
            </a:pPr>
            <a:r>
              <a:rPr lang="zh-CN" altLang="en-US" sz="1865">
                <a:solidFill>
                  <a:schemeClr val="tx2"/>
                </a:solidFill>
                <a:latin typeface="微软雅黑" panose="020B0503020204020204" charset="-122"/>
                <a:ea typeface="微软雅黑" panose="020B0503020204020204" charset="-122"/>
              </a:rPr>
              <a:t>欧氏距离是最容易直观理解的距离度量方法，我们小学、初中和高中接触到的两个点在空间中的距离一般都是指欧氏距离。</a:t>
            </a:r>
            <a:endParaRPr lang="zh-CN" altLang="en-US" sz="1865">
              <a:solidFill>
                <a:schemeClr val="tx2"/>
              </a:solidFill>
              <a:latin typeface="微软雅黑" panose="020B0503020204020204" charset="-122"/>
              <a:ea typeface="微软雅黑" panose="020B0503020204020204" charset="-122"/>
            </a:endParaRPr>
          </a:p>
        </p:txBody>
      </p:sp>
      <p:pic>
        <p:nvPicPr>
          <p:cNvPr id="64518" name="图片 3"/>
          <p:cNvPicPr>
            <a:picLocks noChangeAspect="1"/>
          </p:cNvPicPr>
          <p:nvPr/>
        </p:nvPicPr>
        <p:blipFill>
          <a:blip r:embed="rId2"/>
          <a:stretch>
            <a:fillRect/>
          </a:stretch>
        </p:blipFill>
        <p:spPr>
          <a:xfrm>
            <a:off x="6181725" y="1911351"/>
            <a:ext cx="5543551" cy="4672013"/>
          </a:xfrm>
          <a:prstGeom prst="rect">
            <a:avLst/>
          </a:prstGeom>
          <a:noFill/>
          <a:ln w="9525">
            <a:noFill/>
          </a:ln>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9" name="文本框 1"/>
          <p:cNvSpPr txBox="1"/>
          <p:nvPr/>
        </p:nvSpPr>
        <p:spPr>
          <a:xfrm>
            <a:off x="1420707" y="1407160"/>
            <a:ext cx="5870787"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一、欧氏距离(Euclidean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65540" name="文本框 6"/>
          <p:cNvSpPr txBox="1"/>
          <p:nvPr/>
        </p:nvSpPr>
        <p:spPr>
          <a:xfrm>
            <a:off x="1487488" y="2130425"/>
            <a:ext cx="9272587" cy="3463290"/>
          </a:xfrm>
          <a:prstGeom prst="rect">
            <a:avLst/>
          </a:prstGeom>
          <a:noFill/>
          <a:ln w="9525">
            <a:noFill/>
          </a:ln>
        </p:spPr>
        <p:txBody>
          <a:bodyPr wrap="square" anchor="t">
            <a:spAutoFit/>
          </a:bodyPr>
          <a:p>
            <a:endParaRPr lang="zh-CN" altLang="en-US" sz="1375">
              <a:latin typeface="Lato Light" charset="0"/>
            </a:endParaRPr>
          </a:p>
          <a:p>
            <a:r>
              <a:rPr lang="zh-CN" altLang="en-US" sz="1375">
                <a:solidFill>
                  <a:schemeClr val="tx2"/>
                </a:solidFill>
                <a:latin typeface="Lato Light" charset="0"/>
              </a:rPr>
              <a:t>    </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二维平面上点a(x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,y</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)与b(x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,y</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)间的欧氏距离:</a:t>
            </a:r>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latin typeface="微软雅黑" panose="020B0503020204020204" charset="-122"/>
              <a:ea typeface="微软雅黑" panose="020B0503020204020204" charset="-122"/>
              <a:cs typeface="微软雅黑" panose="020B0503020204020204" charset="-122"/>
            </a:endParaRPr>
          </a:p>
          <a:p>
            <a:r>
              <a:rPr lang="zh-CN" altLang="en-US" sz="1865">
                <a:solidFill>
                  <a:schemeClr val="tx2"/>
                </a:solidFill>
                <a:latin typeface="微软雅黑" panose="020B0503020204020204" charset="-122"/>
                <a:ea typeface="微软雅黑" panose="020B0503020204020204" charset="-122"/>
                <a:cs typeface="微软雅黑" panose="020B0503020204020204" charset="-122"/>
              </a:rPr>
              <a:t>    三维空间点a(x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,y</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,z</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)与b(x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,y</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,z</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)间的欧氏距离:</a:t>
            </a:r>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latin typeface="微软雅黑" panose="020B0503020204020204" charset="-122"/>
              <a:ea typeface="微软雅黑" panose="020B0503020204020204" charset="-122"/>
              <a:cs typeface="微软雅黑" panose="020B0503020204020204" charset="-122"/>
            </a:endParaRPr>
          </a:p>
          <a:p>
            <a:r>
              <a:rPr lang="zh-CN" altLang="en-US" sz="1865">
                <a:latin typeface="微软雅黑" panose="020B0503020204020204" charset="-122"/>
                <a:ea typeface="微软雅黑" panose="020B0503020204020204" charset="-122"/>
                <a:cs typeface="微软雅黑" panose="020B0503020204020204" charset="-122"/>
              </a:rPr>
              <a:t>   </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 n维空间点a(x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1n</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)与b(x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2n</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)间的欧氏距离（两个n维向量）：</a:t>
            </a:r>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latin typeface="微软雅黑" panose="020B0503020204020204" charset="-122"/>
              <a:ea typeface="微软雅黑" panose="020B0503020204020204" charset="-122"/>
              <a:cs typeface="微软雅黑" panose="020B0503020204020204" charset="-122"/>
            </a:endParaRPr>
          </a:p>
        </p:txBody>
      </p:sp>
      <p:graphicFrame>
        <p:nvGraphicFramePr>
          <p:cNvPr id="65541" name="对象 7">
            <a:hlinkClick r:id="" action="ppaction://ole?verb="/>
          </p:cNvPr>
          <p:cNvGraphicFramePr>
            <a:graphicFrameLocks noChangeAspect="1"/>
          </p:cNvGraphicFramePr>
          <p:nvPr/>
        </p:nvGraphicFramePr>
        <p:xfrm>
          <a:off x="6451600" y="2370139"/>
          <a:ext cx="3897313" cy="614363"/>
        </p:xfrm>
        <a:graphic>
          <a:graphicData uri="http://schemas.openxmlformats.org/presentationml/2006/ole">
            <mc:AlternateContent xmlns:mc="http://schemas.openxmlformats.org/markup-compatibility/2006">
              <mc:Choice xmlns:v="urn:schemas-microsoft-com:vml" Requires="v">
                <p:oleObj spid="_x0000_s3094" name="" r:id="rId1" imgW="1777365" imgH="279400" progId="Equation.KSEE3">
                  <p:embed/>
                </p:oleObj>
              </mc:Choice>
              <mc:Fallback>
                <p:oleObj name="" r:id="rId1" imgW="1777365" imgH="279400" progId="Equation.KSEE3">
                  <p:embed/>
                  <p:pic>
                    <p:nvPicPr>
                      <p:cNvPr id="0" name="图片 3093"/>
                      <p:cNvPicPr/>
                      <p:nvPr/>
                    </p:nvPicPr>
                    <p:blipFill>
                      <a:blip r:embed="rId2"/>
                      <a:stretch>
                        <a:fillRect/>
                      </a:stretch>
                    </p:blipFill>
                    <p:spPr>
                      <a:xfrm>
                        <a:off x="6451600" y="2370139"/>
                        <a:ext cx="3897313" cy="614363"/>
                      </a:xfrm>
                      <a:prstGeom prst="rect">
                        <a:avLst/>
                      </a:prstGeom>
                      <a:noFill/>
                      <a:ln w="38100">
                        <a:noFill/>
                        <a:miter/>
                      </a:ln>
                    </p:spPr>
                  </p:pic>
                </p:oleObj>
              </mc:Fallback>
            </mc:AlternateContent>
          </a:graphicData>
        </a:graphic>
      </p:graphicFrame>
      <p:graphicFrame>
        <p:nvGraphicFramePr>
          <p:cNvPr id="65542" name="对象 8">
            <a:hlinkClick r:id="" action="ppaction://ole?verb="/>
          </p:cNvPr>
          <p:cNvGraphicFramePr>
            <a:graphicFrameLocks noChangeAspect="1"/>
          </p:cNvGraphicFramePr>
          <p:nvPr/>
        </p:nvGraphicFramePr>
        <p:xfrm>
          <a:off x="6007100" y="3930651"/>
          <a:ext cx="5402263" cy="614363"/>
        </p:xfrm>
        <a:graphic>
          <a:graphicData uri="http://schemas.openxmlformats.org/presentationml/2006/ole">
            <mc:AlternateContent xmlns:mc="http://schemas.openxmlformats.org/markup-compatibility/2006">
              <mc:Choice xmlns:v="urn:schemas-microsoft-com:vml" Requires="v">
                <p:oleObj spid="_x0000_s3095" name="" r:id="rId3" imgW="2463165" imgH="279400" progId="Equation.KSEE3">
                  <p:embed/>
                </p:oleObj>
              </mc:Choice>
              <mc:Fallback>
                <p:oleObj name="" r:id="rId3" imgW="2463165" imgH="279400" progId="Equation.KSEE3">
                  <p:embed/>
                  <p:pic>
                    <p:nvPicPr>
                      <p:cNvPr id="0" name="图片 3094"/>
                      <p:cNvPicPr/>
                      <p:nvPr/>
                    </p:nvPicPr>
                    <p:blipFill>
                      <a:blip r:embed="rId4"/>
                      <a:stretch>
                        <a:fillRect/>
                      </a:stretch>
                    </p:blipFill>
                    <p:spPr>
                      <a:xfrm>
                        <a:off x="6007100" y="3930651"/>
                        <a:ext cx="5402263" cy="614363"/>
                      </a:xfrm>
                      <a:prstGeom prst="rect">
                        <a:avLst/>
                      </a:prstGeom>
                      <a:noFill/>
                      <a:ln w="38100">
                        <a:noFill/>
                        <a:miter/>
                      </a:ln>
                    </p:spPr>
                  </p:pic>
                </p:oleObj>
              </mc:Fallback>
            </mc:AlternateContent>
          </a:graphicData>
        </a:graphic>
      </p:graphicFrame>
      <p:graphicFrame>
        <p:nvGraphicFramePr>
          <p:cNvPr id="65543" name="对象 9">
            <a:hlinkClick r:id="" action="ppaction://ole?verb="/>
          </p:cNvPr>
          <p:cNvGraphicFramePr>
            <a:graphicFrameLocks noChangeAspect="1"/>
          </p:cNvGraphicFramePr>
          <p:nvPr/>
        </p:nvGraphicFramePr>
        <p:xfrm>
          <a:off x="6148388" y="5045075"/>
          <a:ext cx="2952751" cy="1058863"/>
        </p:xfrm>
        <a:graphic>
          <a:graphicData uri="http://schemas.openxmlformats.org/presentationml/2006/ole">
            <mc:AlternateContent xmlns:mc="http://schemas.openxmlformats.org/markup-compatibility/2006">
              <mc:Choice xmlns:v="urn:schemas-microsoft-com:vml" Requires="v">
                <p:oleObj spid="_x0000_s3097" name="" r:id="rId5" imgW="1346200" imgH="482600" progId="Equation.KSEE3">
                  <p:embed/>
                </p:oleObj>
              </mc:Choice>
              <mc:Fallback>
                <p:oleObj name="" r:id="rId5" imgW="1346200" imgH="482600" progId="Equation.KSEE3">
                  <p:embed/>
                  <p:pic>
                    <p:nvPicPr>
                      <p:cNvPr id="0" name="图片 3096"/>
                      <p:cNvPicPr/>
                      <p:nvPr/>
                    </p:nvPicPr>
                    <p:blipFill>
                      <a:blip r:embed="rId6"/>
                      <a:stretch>
                        <a:fillRect/>
                      </a:stretch>
                    </p:blipFill>
                    <p:spPr>
                      <a:xfrm>
                        <a:off x="6148388" y="5045075"/>
                        <a:ext cx="2952751" cy="1058863"/>
                      </a:xfrm>
                      <a:prstGeom prst="rect">
                        <a:avLst/>
                      </a:prstGeom>
                      <a:noFill/>
                      <a:ln w="38100">
                        <a:noFill/>
                        <a:miter/>
                      </a:ln>
                    </p:spPr>
                  </p:pic>
                </p:oleObj>
              </mc:Fallback>
            </mc:AlternateContent>
          </a:graphicData>
        </a:graphic>
      </p:graphicFrame>
      <p:sp>
        <p:nvSpPr>
          <p:cNvPr id="3" name="文本框 2"/>
          <p:cNvSpPr txBox="1"/>
          <p:nvPr/>
        </p:nvSpPr>
        <p:spPr>
          <a:xfrm>
            <a:off x="422275" y="6215380"/>
            <a:ext cx="11680190" cy="460375"/>
          </a:xfrm>
          <a:prstGeom prst="rect">
            <a:avLst/>
          </a:prstGeom>
          <a:noFill/>
        </p:spPr>
        <p:txBody>
          <a:bodyPr wrap="square" rtlCol="0" anchor="t">
            <a:spAutoFit/>
          </a:bodyPr>
          <a:p>
            <a:r>
              <a:rPr lang="zh-CN" altLang="en-US" sz="2400"/>
              <a:t>https://docs.scipy.org/doc/scipy/reference/generated/scipy.spatial.distance.pdist.html</a:t>
            </a:r>
            <a:endParaRPr lang="zh-CN" altLang="en-US" sz="2400"/>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p:cNvSpPr>
            <a:spLocks noGrp="1"/>
          </p:cNvSpPr>
          <p:nvPr>
            <p:ph type="title"/>
            <p:custDataLst>
              <p:tags r:id="rId1"/>
            </p:custDataLst>
          </p:nvPr>
        </p:nvSpPr>
        <p:spPr>
          <a:xfrm>
            <a:off x="550800" y="511200"/>
            <a:ext cx="2174400" cy="1404000"/>
          </a:xfrm>
        </p:spPr>
        <p:txBody>
          <a:bodyPr/>
          <a:p>
            <a:r>
              <a:rPr lang="zh-CN" altLang="en-US">
                <a:latin typeface="方正黑体简体" panose="02000000000000000000" charset="-122"/>
                <a:ea typeface="方正黑体简体" panose="02000000000000000000" charset="-122"/>
                <a:sym typeface="方正黑体简体" panose="02000000000000000000" charset="-122"/>
              </a:rPr>
              <a:t>目录</a:t>
            </a:r>
            <a:endParaRPr lang="zh-CN" altLang="en-US">
              <a:latin typeface="方正黑体简体" panose="02000000000000000000" charset="-122"/>
              <a:ea typeface="方正黑体简体" panose="02000000000000000000" charset="-122"/>
              <a:sym typeface="方正黑体简体" panose="02000000000000000000" charset="-122"/>
            </a:endParaRPr>
          </a:p>
        </p:txBody>
      </p:sp>
      <p:sp>
        <p:nvSpPr>
          <p:cNvPr id="14" name="任意多边形: 形状 1"/>
          <p:cNvSpPr/>
          <p:nvPr>
            <p:custDataLst>
              <p:tags r:id="rId2"/>
            </p:custDataLst>
          </p:nvPr>
        </p:nvSpPr>
        <p:spPr>
          <a:xfrm>
            <a:off x="3044662" y="1003894"/>
            <a:ext cx="3777444" cy="536451"/>
          </a:xfrm>
          <a:custGeom>
            <a:avLst/>
            <a:gdLst>
              <a:gd name="connsiteX0" fmla="*/ 703511 w 3777444"/>
              <a:gd name="connsiteY0" fmla="*/ 95771 h 536451"/>
              <a:gd name="connsiteX1" fmla="*/ 601210 w 3777444"/>
              <a:gd name="connsiteY1" fmla="*/ 143991 h 536451"/>
              <a:gd name="connsiteX2" fmla="*/ 563873 w 3777444"/>
              <a:gd name="connsiteY2" fmla="*/ 268895 h 536451"/>
              <a:gd name="connsiteX3" fmla="*/ 600373 w 3777444"/>
              <a:gd name="connsiteY3" fmla="*/ 392627 h 536451"/>
              <a:gd name="connsiteX4" fmla="*/ 700497 w 3777444"/>
              <a:gd name="connsiteY4" fmla="*/ 440680 h 536451"/>
              <a:gd name="connsiteX5" fmla="*/ 801625 w 3777444"/>
              <a:gd name="connsiteY5" fmla="*/ 394636 h 536451"/>
              <a:gd name="connsiteX6" fmla="*/ 837791 w 3777444"/>
              <a:gd name="connsiteY6" fmla="*/ 270904 h 536451"/>
              <a:gd name="connsiteX7" fmla="*/ 802630 w 3777444"/>
              <a:gd name="connsiteY7" fmla="*/ 142819 h 536451"/>
              <a:gd name="connsiteX8" fmla="*/ 703511 w 3777444"/>
              <a:gd name="connsiteY8" fmla="*/ 95771 h 536451"/>
              <a:gd name="connsiteX9" fmla="*/ 2974777 w 3777444"/>
              <a:gd name="connsiteY9" fmla="*/ 8706 h 536451"/>
              <a:gd name="connsiteX10" fmla="*/ 3381301 w 3777444"/>
              <a:gd name="connsiteY10" fmla="*/ 8706 h 536451"/>
              <a:gd name="connsiteX11" fmla="*/ 3381301 w 3777444"/>
              <a:gd name="connsiteY11" fmla="*/ 99119 h 536451"/>
              <a:gd name="connsiteX12" fmla="*/ 3233291 w 3777444"/>
              <a:gd name="connsiteY12" fmla="*/ 99119 h 536451"/>
              <a:gd name="connsiteX13" fmla="*/ 3233291 w 3777444"/>
              <a:gd name="connsiteY13" fmla="*/ 527410 h 536451"/>
              <a:gd name="connsiteX14" fmla="*/ 3122451 w 3777444"/>
              <a:gd name="connsiteY14" fmla="*/ 527410 h 536451"/>
              <a:gd name="connsiteX15" fmla="*/ 3122451 w 3777444"/>
              <a:gd name="connsiteY15" fmla="*/ 99119 h 536451"/>
              <a:gd name="connsiteX16" fmla="*/ 2974777 w 3777444"/>
              <a:gd name="connsiteY16" fmla="*/ 99119 h 536451"/>
              <a:gd name="connsiteX17" fmla="*/ 2442307 w 3777444"/>
              <a:gd name="connsiteY17" fmla="*/ 8706 h 536451"/>
              <a:gd name="connsiteX18" fmla="*/ 2562857 w 3777444"/>
              <a:gd name="connsiteY18" fmla="*/ 8706 h 536451"/>
              <a:gd name="connsiteX19" fmla="*/ 2774491 w 3777444"/>
              <a:gd name="connsiteY19" fmla="*/ 334863 h 536451"/>
              <a:gd name="connsiteX20" fmla="*/ 2800276 w 3777444"/>
              <a:gd name="connsiteY20" fmla="*/ 376051 h 536451"/>
              <a:gd name="connsiteX21" fmla="*/ 2801950 w 3777444"/>
              <a:gd name="connsiteY21" fmla="*/ 376051 h 536451"/>
              <a:gd name="connsiteX22" fmla="*/ 2798601 w 3777444"/>
              <a:gd name="connsiteY22" fmla="*/ 304391 h 536451"/>
              <a:gd name="connsiteX23" fmla="*/ 2798601 w 3777444"/>
              <a:gd name="connsiteY23" fmla="*/ 8706 h 536451"/>
              <a:gd name="connsiteX24" fmla="*/ 2903413 w 3777444"/>
              <a:gd name="connsiteY24" fmla="*/ 8706 h 536451"/>
              <a:gd name="connsiteX25" fmla="*/ 2903413 w 3777444"/>
              <a:gd name="connsiteY25" fmla="*/ 527410 h 536451"/>
              <a:gd name="connsiteX26" fmla="*/ 2790230 w 3777444"/>
              <a:gd name="connsiteY26" fmla="*/ 527410 h 536451"/>
              <a:gd name="connsiteX27" fmla="*/ 2570559 w 3777444"/>
              <a:gd name="connsiteY27" fmla="*/ 191877 h 536451"/>
              <a:gd name="connsiteX28" fmla="*/ 2545779 w 3777444"/>
              <a:gd name="connsiteY28" fmla="*/ 149684 h 536451"/>
              <a:gd name="connsiteX29" fmla="*/ 2544105 w 3777444"/>
              <a:gd name="connsiteY29" fmla="*/ 149684 h 536451"/>
              <a:gd name="connsiteX30" fmla="*/ 2547119 w 3777444"/>
              <a:gd name="connsiteY30" fmla="*/ 232395 h 536451"/>
              <a:gd name="connsiteX31" fmla="*/ 2547119 w 3777444"/>
              <a:gd name="connsiteY31" fmla="*/ 527410 h 536451"/>
              <a:gd name="connsiteX32" fmla="*/ 2442307 w 3777444"/>
              <a:gd name="connsiteY32" fmla="*/ 527410 h 536451"/>
              <a:gd name="connsiteX33" fmla="*/ 2051782 w 3777444"/>
              <a:gd name="connsiteY33" fmla="*/ 8706 h 536451"/>
              <a:gd name="connsiteX34" fmla="*/ 2346796 w 3777444"/>
              <a:gd name="connsiteY34" fmla="*/ 8706 h 536451"/>
              <a:gd name="connsiteX35" fmla="*/ 2346796 w 3777444"/>
              <a:gd name="connsiteY35" fmla="*/ 99119 h 536451"/>
              <a:gd name="connsiteX36" fmla="*/ 2162287 w 3777444"/>
              <a:gd name="connsiteY36" fmla="*/ 99119 h 536451"/>
              <a:gd name="connsiteX37" fmla="*/ 2162287 w 3777444"/>
              <a:gd name="connsiteY37" fmla="*/ 221345 h 536451"/>
              <a:gd name="connsiteX38" fmla="*/ 2333737 w 3777444"/>
              <a:gd name="connsiteY38" fmla="*/ 221345 h 536451"/>
              <a:gd name="connsiteX39" fmla="*/ 2333737 w 3777444"/>
              <a:gd name="connsiteY39" fmla="*/ 311423 h 536451"/>
              <a:gd name="connsiteX40" fmla="*/ 2162287 w 3777444"/>
              <a:gd name="connsiteY40" fmla="*/ 311423 h 536451"/>
              <a:gd name="connsiteX41" fmla="*/ 2162287 w 3777444"/>
              <a:gd name="connsiteY41" fmla="*/ 436997 h 536451"/>
              <a:gd name="connsiteX42" fmla="*/ 2358851 w 3777444"/>
              <a:gd name="connsiteY42" fmla="*/ 436997 h 536451"/>
              <a:gd name="connsiteX43" fmla="*/ 2358851 w 3777444"/>
              <a:gd name="connsiteY43" fmla="*/ 527410 h 536451"/>
              <a:gd name="connsiteX44" fmla="*/ 2051782 w 3777444"/>
              <a:gd name="connsiteY44" fmla="*/ 527410 h 536451"/>
              <a:gd name="connsiteX45" fmla="*/ 1574602 w 3777444"/>
              <a:gd name="connsiteY45" fmla="*/ 8706 h 536451"/>
              <a:gd name="connsiteX46" fmla="*/ 1981126 w 3777444"/>
              <a:gd name="connsiteY46" fmla="*/ 8706 h 536451"/>
              <a:gd name="connsiteX47" fmla="*/ 1981126 w 3777444"/>
              <a:gd name="connsiteY47" fmla="*/ 99119 h 536451"/>
              <a:gd name="connsiteX48" fmla="*/ 1833116 w 3777444"/>
              <a:gd name="connsiteY48" fmla="*/ 99119 h 536451"/>
              <a:gd name="connsiteX49" fmla="*/ 1833116 w 3777444"/>
              <a:gd name="connsiteY49" fmla="*/ 527410 h 536451"/>
              <a:gd name="connsiteX50" fmla="*/ 1722276 w 3777444"/>
              <a:gd name="connsiteY50" fmla="*/ 527410 h 536451"/>
              <a:gd name="connsiteX51" fmla="*/ 1722276 w 3777444"/>
              <a:gd name="connsiteY51" fmla="*/ 99119 h 536451"/>
              <a:gd name="connsiteX52" fmla="*/ 1574602 w 3777444"/>
              <a:gd name="connsiteY52" fmla="*/ 99119 h 536451"/>
              <a:gd name="connsiteX53" fmla="*/ 1042132 w 3777444"/>
              <a:gd name="connsiteY53" fmla="*/ 8706 h 536451"/>
              <a:gd name="connsiteX54" fmla="*/ 1162683 w 3777444"/>
              <a:gd name="connsiteY54" fmla="*/ 8706 h 536451"/>
              <a:gd name="connsiteX55" fmla="*/ 1374316 w 3777444"/>
              <a:gd name="connsiteY55" fmla="*/ 334863 h 536451"/>
              <a:gd name="connsiteX56" fmla="*/ 1400101 w 3777444"/>
              <a:gd name="connsiteY56" fmla="*/ 376051 h 536451"/>
              <a:gd name="connsiteX57" fmla="*/ 1401775 w 3777444"/>
              <a:gd name="connsiteY57" fmla="*/ 376051 h 536451"/>
              <a:gd name="connsiteX58" fmla="*/ 1398426 w 3777444"/>
              <a:gd name="connsiteY58" fmla="*/ 304391 h 536451"/>
              <a:gd name="connsiteX59" fmla="*/ 1398426 w 3777444"/>
              <a:gd name="connsiteY59" fmla="*/ 8706 h 536451"/>
              <a:gd name="connsiteX60" fmla="*/ 1503239 w 3777444"/>
              <a:gd name="connsiteY60" fmla="*/ 8706 h 536451"/>
              <a:gd name="connsiteX61" fmla="*/ 1503239 w 3777444"/>
              <a:gd name="connsiteY61" fmla="*/ 527410 h 536451"/>
              <a:gd name="connsiteX62" fmla="*/ 1390055 w 3777444"/>
              <a:gd name="connsiteY62" fmla="*/ 527410 h 536451"/>
              <a:gd name="connsiteX63" fmla="*/ 1170384 w 3777444"/>
              <a:gd name="connsiteY63" fmla="*/ 191877 h 536451"/>
              <a:gd name="connsiteX64" fmla="*/ 1145605 w 3777444"/>
              <a:gd name="connsiteY64" fmla="*/ 149684 h 536451"/>
              <a:gd name="connsiteX65" fmla="*/ 1143930 w 3777444"/>
              <a:gd name="connsiteY65" fmla="*/ 149684 h 536451"/>
              <a:gd name="connsiteX66" fmla="*/ 1146944 w 3777444"/>
              <a:gd name="connsiteY66" fmla="*/ 232395 h 536451"/>
              <a:gd name="connsiteX67" fmla="*/ 1146944 w 3777444"/>
              <a:gd name="connsiteY67" fmla="*/ 527410 h 536451"/>
              <a:gd name="connsiteX68" fmla="*/ 1042132 w 3777444"/>
              <a:gd name="connsiteY68" fmla="*/ 527410 h 536451"/>
              <a:gd name="connsiteX69" fmla="*/ 3627090 w 3777444"/>
              <a:gd name="connsiteY69" fmla="*/ 0 h 536451"/>
              <a:gd name="connsiteX70" fmla="*/ 3754673 w 3777444"/>
              <a:gd name="connsiteY70" fmla="*/ 19757 h 536451"/>
              <a:gd name="connsiteX71" fmla="*/ 3754673 w 3777444"/>
              <a:gd name="connsiteY71" fmla="*/ 123564 h 536451"/>
              <a:gd name="connsiteX72" fmla="*/ 3632448 w 3777444"/>
              <a:gd name="connsiteY72" fmla="*/ 88069 h 536451"/>
              <a:gd name="connsiteX73" fmla="*/ 3567150 w 3777444"/>
              <a:gd name="connsiteY73" fmla="*/ 102970 h 536451"/>
              <a:gd name="connsiteX74" fmla="*/ 3542705 w 3777444"/>
              <a:gd name="connsiteY74" fmla="*/ 142987 h 536451"/>
              <a:gd name="connsiteX75" fmla="*/ 3559448 w 3777444"/>
              <a:gd name="connsiteY75" fmla="*/ 179989 h 536451"/>
              <a:gd name="connsiteX76" fmla="*/ 3642159 w 3777444"/>
              <a:gd name="connsiteY76" fmla="*/ 225698 h 536451"/>
              <a:gd name="connsiteX77" fmla="*/ 3748478 w 3777444"/>
              <a:gd name="connsiteY77" fmla="*/ 295684 h 536451"/>
              <a:gd name="connsiteX78" fmla="*/ 3777444 w 3777444"/>
              <a:gd name="connsiteY78" fmla="*/ 383418 h 536451"/>
              <a:gd name="connsiteX79" fmla="*/ 3724535 w 3777444"/>
              <a:gd name="connsiteY79" fmla="*/ 497272 h 536451"/>
              <a:gd name="connsiteX80" fmla="*/ 3574182 w 3777444"/>
              <a:gd name="connsiteY80" fmla="*/ 536451 h 536451"/>
              <a:gd name="connsiteX81" fmla="*/ 3428181 w 3777444"/>
              <a:gd name="connsiteY81" fmla="*/ 507653 h 536451"/>
              <a:gd name="connsiteX82" fmla="*/ 3428181 w 3777444"/>
              <a:gd name="connsiteY82" fmla="*/ 396813 h 536451"/>
              <a:gd name="connsiteX83" fmla="*/ 3570498 w 3777444"/>
              <a:gd name="connsiteY83" fmla="*/ 448717 h 536451"/>
              <a:gd name="connsiteX84" fmla="*/ 3638476 w 3777444"/>
              <a:gd name="connsiteY84" fmla="*/ 433146 h 536451"/>
              <a:gd name="connsiteX85" fmla="*/ 3661246 w 3777444"/>
              <a:gd name="connsiteY85" fmla="*/ 393129 h 536451"/>
              <a:gd name="connsiteX86" fmla="*/ 3643164 w 3777444"/>
              <a:gd name="connsiteY86" fmla="*/ 353281 h 536451"/>
              <a:gd name="connsiteX87" fmla="*/ 3547728 w 3777444"/>
              <a:gd name="connsiteY87" fmla="*/ 302381 h 536451"/>
              <a:gd name="connsiteX88" fmla="*/ 3426172 w 3777444"/>
              <a:gd name="connsiteY88" fmla="*/ 152363 h 536451"/>
              <a:gd name="connsiteX89" fmla="*/ 3481257 w 3777444"/>
              <a:gd name="connsiteY89" fmla="*/ 40016 h 536451"/>
              <a:gd name="connsiteX90" fmla="*/ 3627090 w 3777444"/>
              <a:gd name="connsiteY90" fmla="*/ 0 h 536451"/>
              <a:gd name="connsiteX91" fmla="*/ 706859 w 3777444"/>
              <a:gd name="connsiteY91" fmla="*/ 0 h 536451"/>
              <a:gd name="connsiteX92" fmla="*/ 885844 w 3777444"/>
              <a:gd name="connsiteY92" fmla="*/ 74005 h 536451"/>
              <a:gd name="connsiteX93" fmla="*/ 953653 w 3777444"/>
              <a:gd name="connsiteY93" fmla="*/ 264207 h 536451"/>
              <a:gd name="connsiteX94" fmla="*/ 883165 w 3777444"/>
              <a:gd name="connsiteY94" fmla="*/ 460939 h 536451"/>
              <a:gd name="connsiteX95" fmla="*/ 698488 w 3777444"/>
              <a:gd name="connsiteY95" fmla="*/ 536451 h 536451"/>
              <a:gd name="connsiteX96" fmla="*/ 517327 w 3777444"/>
              <a:gd name="connsiteY96" fmla="*/ 463283 h 536451"/>
              <a:gd name="connsiteX97" fmla="*/ 447675 w 3777444"/>
              <a:gd name="connsiteY97" fmla="*/ 274923 h 536451"/>
              <a:gd name="connsiteX98" fmla="*/ 518833 w 3777444"/>
              <a:gd name="connsiteY98" fmla="*/ 76516 h 536451"/>
              <a:gd name="connsiteX99" fmla="*/ 706859 w 3777444"/>
              <a:gd name="connsiteY99" fmla="*/ 0 h 536451"/>
              <a:gd name="connsiteX100" fmla="*/ 275258 w 3777444"/>
              <a:gd name="connsiteY100" fmla="*/ 0 h 536451"/>
              <a:gd name="connsiteX101" fmla="*/ 402506 w 3777444"/>
              <a:gd name="connsiteY101" fmla="*/ 19757 h 536451"/>
              <a:gd name="connsiteX102" fmla="*/ 402506 w 3777444"/>
              <a:gd name="connsiteY102" fmla="*/ 126578 h 536451"/>
              <a:gd name="connsiteX103" fmla="*/ 283294 w 3777444"/>
              <a:gd name="connsiteY103" fmla="*/ 95771 h 536451"/>
              <a:gd name="connsiteX104" fmla="*/ 161739 w 3777444"/>
              <a:gd name="connsiteY104" fmla="*/ 144326 h 536451"/>
              <a:gd name="connsiteX105" fmla="*/ 116198 w 3777444"/>
              <a:gd name="connsiteY105" fmla="*/ 271239 h 536451"/>
              <a:gd name="connsiteX106" fmla="*/ 159395 w 3777444"/>
              <a:gd name="connsiteY106" fmla="*/ 394134 h 536451"/>
              <a:gd name="connsiteX107" fmla="*/ 276262 w 3777444"/>
              <a:gd name="connsiteY107" fmla="*/ 440680 h 536451"/>
              <a:gd name="connsiteX108" fmla="*/ 402506 w 3777444"/>
              <a:gd name="connsiteY108" fmla="*/ 407194 h 536451"/>
              <a:gd name="connsiteX109" fmla="*/ 402506 w 3777444"/>
              <a:gd name="connsiteY109" fmla="*/ 508657 h 536451"/>
              <a:gd name="connsiteX110" fmla="*/ 254831 w 3777444"/>
              <a:gd name="connsiteY110" fmla="*/ 536451 h 536451"/>
              <a:gd name="connsiteX111" fmla="*/ 68814 w 3777444"/>
              <a:gd name="connsiteY111" fmla="*/ 466297 h 536451"/>
              <a:gd name="connsiteX112" fmla="*/ 0 w 3777444"/>
              <a:gd name="connsiteY112" fmla="*/ 279276 h 536451"/>
              <a:gd name="connsiteX113" fmla="*/ 76851 w 3777444"/>
              <a:gd name="connsiteY113" fmla="*/ 78190 h 536451"/>
              <a:gd name="connsiteX114" fmla="*/ 275258 w 3777444"/>
              <a:gd name="connsiteY114" fmla="*/ 0 h 5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777444" h="536451">
                <a:moveTo>
                  <a:pt x="703511" y="95771"/>
                </a:moveTo>
                <a:cubicBezTo>
                  <a:pt x="660202" y="95771"/>
                  <a:pt x="626101" y="111844"/>
                  <a:pt x="601210" y="143991"/>
                </a:cubicBezTo>
                <a:cubicBezTo>
                  <a:pt x="576318" y="176138"/>
                  <a:pt x="563873" y="217773"/>
                  <a:pt x="563873" y="268895"/>
                </a:cubicBezTo>
                <a:cubicBezTo>
                  <a:pt x="563873" y="319348"/>
                  <a:pt x="576039" y="360592"/>
                  <a:pt x="600373" y="392627"/>
                </a:cubicBezTo>
                <a:cubicBezTo>
                  <a:pt x="624706" y="424662"/>
                  <a:pt x="658081" y="440680"/>
                  <a:pt x="700497" y="440680"/>
                </a:cubicBezTo>
                <a:cubicBezTo>
                  <a:pt x="743806" y="440680"/>
                  <a:pt x="777515" y="425332"/>
                  <a:pt x="801625" y="394636"/>
                </a:cubicBezTo>
                <a:cubicBezTo>
                  <a:pt x="825736" y="363941"/>
                  <a:pt x="837791" y="322697"/>
                  <a:pt x="837791" y="270904"/>
                </a:cubicBezTo>
                <a:cubicBezTo>
                  <a:pt x="837791" y="216880"/>
                  <a:pt x="826071" y="174185"/>
                  <a:pt x="802630" y="142819"/>
                </a:cubicBezTo>
                <a:cubicBezTo>
                  <a:pt x="779190" y="111454"/>
                  <a:pt x="746150" y="95771"/>
                  <a:pt x="703511" y="95771"/>
                </a:cubicBezTo>
                <a:close/>
                <a:moveTo>
                  <a:pt x="2974777" y="8706"/>
                </a:moveTo>
                <a:lnTo>
                  <a:pt x="3381301" y="8706"/>
                </a:lnTo>
                <a:lnTo>
                  <a:pt x="3381301" y="99119"/>
                </a:lnTo>
                <a:lnTo>
                  <a:pt x="3233291" y="99119"/>
                </a:lnTo>
                <a:lnTo>
                  <a:pt x="3233291" y="527410"/>
                </a:lnTo>
                <a:lnTo>
                  <a:pt x="3122451" y="527410"/>
                </a:lnTo>
                <a:lnTo>
                  <a:pt x="3122451" y="99119"/>
                </a:lnTo>
                <a:lnTo>
                  <a:pt x="2974777" y="99119"/>
                </a:lnTo>
                <a:close/>
                <a:moveTo>
                  <a:pt x="2442307" y="8706"/>
                </a:moveTo>
                <a:lnTo>
                  <a:pt x="2562857" y="8706"/>
                </a:lnTo>
                <a:lnTo>
                  <a:pt x="2774491" y="334863"/>
                </a:lnTo>
                <a:cubicBezTo>
                  <a:pt x="2788555" y="356518"/>
                  <a:pt x="2797150" y="370247"/>
                  <a:pt x="2800276" y="376051"/>
                </a:cubicBezTo>
                <a:lnTo>
                  <a:pt x="2801950" y="376051"/>
                </a:lnTo>
                <a:cubicBezTo>
                  <a:pt x="2799717" y="363550"/>
                  <a:pt x="2798601" y="339663"/>
                  <a:pt x="2798601" y="304391"/>
                </a:cubicBezTo>
                <a:lnTo>
                  <a:pt x="2798601" y="8706"/>
                </a:lnTo>
                <a:lnTo>
                  <a:pt x="2903413" y="8706"/>
                </a:lnTo>
                <a:lnTo>
                  <a:pt x="2903413" y="527410"/>
                </a:lnTo>
                <a:lnTo>
                  <a:pt x="2790230" y="527410"/>
                </a:lnTo>
                <a:lnTo>
                  <a:pt x="2570559" y="191877"/>
                </a:lnTo>
                <a:cubicBezTo>
                  <a:pt x="2559174" y="174464"/>
                  <a:pt x="2550914" y="160399"/>
                  <a:pt x="2545779" y="149684"/>
                </a:cubicBezTo>
                <a:lnTo>
                  <a:pt x="2544105" y="149684"/>
                </a:lnTo>
                <a:cubicBezTo>
                  <a:pt x="2546114" y="167543"/>
                  <a:pt x="2547119" y="195114"/>
                  <a:pt x="2547119" y="232395"/>
                </a:cubicBezTo>
                <a:lnTo>
                  <a:pt x="2547119" y="527410"/>
                </a:lnTo>
                <a:lnTo>
                  <a:pt x="2442307" y="527410"/>
                </a:lnTo>
                <a:close/>
                <a:moveTo>
                  <a:pt x="2051782" y="8706"/>
                </a:moveTo>
                <a:lnTo>
                  <a:pt x="2346796" y="8706"/>
                </a:lnTo>
                <a:lnTo>
                  <a:pt x="2346796" y="99119"/>
                </a:lnTo>
                <a:lnTo>
                  <a:pt x="2162287" y="99119"/>
                </a:lnTo>
                <a:lnTo>
                  <a:pt x="2162287" y="221345"/>
                </a:lnTo>
                <a:lnTo>
                  <a:pt x="2333737" y="221345"/>
                </a:lnTo>
                <a:lnTo>
                  <a:pt x="2333737" y="311423"/>
                </a:lnTo>
                <a:lnTo>
                  <a:pt x="2162287" y="311423"/>
                </a:lnTo>
                <a:lnTo>
                  <a:pt x="2162287" y="436997"/>
                </a:lnTo>
                <a:lnTo>
                  <a:pt x="2358851" y="436997"/>
                </a:lnTo>
                <a:lnTo>
                  <a:pt x="2358851" y="527410"/>
                </a:lnTo>
                <a:lnTo>
                  <a:pt x="2051782" y="527410"/>
                </a:lnTo>
                <a:close/>
                <a:moveTo>
                  <a:pt x="1574602" y="8706"/>
                </a:moveTo>
                <a:lnTo>
                  <a:pt x="1981126" y="8706"/>
                </a:lnTo>
                <a:lnTo>
                  <a:pt x="1981126" y="99119"/>
                </a:lnTo>
                <a:lnTo>
                  <a:pt x="1833116" y="99119"/>
                </a:lnTo>
                <a:lnTo>
                  <a:pt x="1833116" y="527410"/>
                </a:lnTo>
                <a:lnTo>
                  <a:pt x="1722276" y="527410"/>
                </a:lnTo>
                <a:lnTo>
                  <a:pt x="1722276" y="99119"/>
                </a:lnTo>
                <a:lnTo>
                  <a:pt x="1574602" y="99119"/>
                </a:lnTo>
                <a:close/>
                <a:moveTo>
                  <a:pt x="1042132" y="8706"/>
                </a:moveTo>
                <a:lnTo>
                  <a:pt x="1162683" y="8706"/>
                </a:lnTo>
                <a:lnTo>
                  <a:pt x="1374316" y="334863"/>
                </a:lnTo>
                <a:cubicBezTo>
                  <a:pt x="1388380" y="356518"/>
                  <a:pt x="1396975" y="370247"/>
                  <a:pt x="1400101" y="376051"/>
                </a:cubicBezTo>
                <a:lnTo>
                  <a:pt x="1401775" y="376051"/>
                </a:lnTo>
                <a:cubicBezTo>
                  <a:pt x="1399543" y="363550"/>
                  <a:pt x="1398426" y="339663"/>
                  <a:pt x="1398426" y="304391"/>
                </a:cubicBezTo>
                <a:lnTo>
                  <a:pt x="1398426" y="8706"/>
                </a:lnTo>
                <a:lnTo>
                  <a:pt x="1503239" y="8706"/>
                </a:lnTo>
                <a:lnTo>
                  <a:pt x="1503239" y="527410"/>
                </a:lnTo>
                <a:lnTo>
                  <a:pt x="1390055" y="527410"/>
                </a:lnTo>
                <a:lnTo>
                  <a:pt x="1170384" y="191877"/>
                </a:lnTo>
                <a:cubicBezTo>
                  <a:pt x="1158999" y="174464"/>
                  <a:pt x="1150739" y="160399"/>
                  <a:pt x="1145605" y="149684"/>
                </a:cubicBezTo>
                <a:lnTo>
                  <a:pt x="1143930" y="149684"/>
                </a:lnTo>
                <a:cubicBezTo>
                  <a:pt x="1145939" y="167543"/>
                  <a:pt x="1146944" y="195114"/>
                  <a:pt x="1146944" y="232395"/>
                </a:cubicBezTo>
                <a:lnTo>
                  <a:pt x="1146944" y="527410"/>
                </a:lnTo>
                <a:lnTo>
                  <a:pt x="1042132" y="527410"/>
                </a:lnTo>
                <a:close/>
                <a:moveTo>
                  <a:pt x="3627090" y="0"/>
                </a:moveTo>
                <a:cubicBezTo>
                  <a:pt x="3677766" y="0"/>
                  <a:pt x="3720294" y="6586"/>
                  <a:pt x="3754673" y="19757"/>
                </a:cubicBezTo>
                <a:lnTo>
                  <a:pt x="3754673" y="123564"/>
                </a:lnTo>
                <a:cubicBezTo>
                  <a:pt x="3719847" y="99901"/>
                  <a:pt x="3679106" y="88069"/>
                  <a:pt x="3632448" y="88069"/>
                </a:cubicBezTo>
                <a:cubicBezTo>
                  <a:pt x="3605212" y="88069"/>
                  <a:pt x="3583446" y="93036"/>
                  <a:pt x="3567150" y="102970"/>
                </a:cubicBezTo>
                <a:cubicBezTo>
                  <a:pt x="3550853" y="112905"/>
                  <a:pt x="3542705" y="126243"/>
                  <a:pt x="3542705" y="142987"/>
                </a:cubicBezTo>
                <a:cubicBezTo>
                  <a:pt x="3542705" y="156381"/>
                  <a:pt x="3548286" y="168715"/>
                  <a:pt x="3559448" y="179989"/>
                </a:cubicBezTo>
                <a:cubicBezTo>
                  <a:pt x="3570610" y="191263"/>
                  <a:pt x="3598180" y="206499"/>
                  <a:pt x="3642159" y="225698"/>
                </a:cubicBezTo>
                <a:cubicBezTo>
                  <a:pt x="3693728" y="247799"/>
                  <a:pt x="3729168" y="271128"/>
                  <a:pt x="3748478" y="295684"/>
                </a:cubicBezTo>
                <a:cubicBezTo>
                  <a:pt x="3767789" y="320241"/>
                  <a:pt x="3777444" y="349486"/>
                  <a:pt x="3777444" y="383418"/>
                </a:cubicBezTo>
                <a:cubicBezTo>
                  <a:pt x="3777444" y="433201"/>
                  <a:pt x="3759808" y="471153"/>
                  <a:pt x="3724535" y="497272"/>
                </a:cubicBezTo>
                <a:cubicBezTo>
                  <a:pt x="3689263" y="523391"/>
                  <a:pt x="3639145" y="536451"/>
                  <a:pt x="3574182" y="536451"/>
                </a:cubicBezTo>
                <a:cubicBezTo>
                  <a:pt x="3514799" y="536451"/>
                  <a:pt x="3466133" y="526851"/>
                  <a:pt x="3428181" y="507653"/>
                </a:cubicBezTo>
                <a:lnTo>
                  <a:pt x="3428181" y="396813"/>
                </a:lnTo>
                <a:cubicBezTo>
                  <a:pt x="3469928" y="431415"/>
                  <a:pt x="3517367" y="448717"/>
                  <a:pt x="3570498" y="448717"/>
                </a:cubicBezTo>
                <a:cubicBezTo>
                  <a:pt x="3600636" y="448717"/>
                  <a:pt x="3623295" y="443526"/>
                  <a:pt x="3638476" y="433146"/>
                </a:cubicBezTo>
                <a:cubicBezTo>
                  <a:pt x="3653656" y="422765"/>
                  <a:pt x="3661246" y="409426"/>
                  <a:pt x="3661246" y="393129"/>
                </a:cubicBezTo>
                <a:cubicBezTo>
                  <a:pt x="3661246" y="379065"/>
                  <a:pt x="3655219" y="365782"/>
                  <a:pt x="3643164" y="353281"/>
                </a:cubicBezTo>
                <a:cubicBezTo>
                  <a:pt x="3631109" y="340779"/>
                  <a:pt x="3599297" y="323813"/>
                  <a:pt x="3547728" y="302381"/>
                </a:cubicBezTo>
                <a:cubicBezTo>
                  <a:pt x="3466691" y="268002"/>
                  <a:pt x="3426172" y="217996"/>
                  <a:pt x="3426172" y="152363"/>
                </a:cubicBezTo>
                <a:cubicBezTo>
                  <a:pt x="3426172" y="104142"/>
                  <a:pt x="3444534" y="66694"/>
                  <a:pt x="3481257" y="40016"/>
                </a:cubicBezTo>
                <a:cubicBezTo>
                  <a:pt x="3517981" y="13339"/>
                  <a:pt x="3566592" y="0"/>
                  <a:pt x="3627090" y="0"/>
                </a:cubicBezTo>
                <a:close/>
                <a:moveTo>
                  <a:pt x="706859" y="0"/>
                </a:moveTo>
                <a:cubicBezTo>
                  <a:pt x="780976" y="0"/>
                  <a:pt x="840637" y="24668"/>
                  <a:pt x="885844" y="74005"/>
                </a:cubicBezTo>
                <a:cubicBezTo>
                  <a:pt x="931050" y="123341"/>
                  <a:pt x="953653" y="186742"/>
                  <a:pt x="953653" y="264207"/>
                </a:cubicBezTo>
                <a:cubicBezTo>
                  <a:pt x="953653" y="345021"/>
                  <a:pt x="930157" y="410598"/>
                  <a:pt x="883165" y="460939"/>
                </a:cubicBezTo>
                <a:cubicBezTo>
                  <a:pt x="836172" y="511280"/>
                  <a:pt x="774613" y="536451"/>
                  <a:pt x="698488" y="536451"/>
                </a:cubicBezTo>
                <a:cubicBezTo>
                  <a:pt x="624148" y="536451"/>
                  <a:pt x="563761" y="512062"/>
                  <a:pt x="517327" y="463283"/>
                </a:cubicBezTo>
                <a:cubicBezTo>
                  <a:pt x="470892" y="414505"/>
                  <a:pt x="447675" y="351718"/>
                  <a:pt x="447675" y="274923"/>
                </a:cubicBezTo>
                <a:cubicBezTo>
                  <a:pt x="447675" y="193663"/>
                  <a:pt x="471394" y="127527"/>
                  <a:pt x="518833" y="76516"/>
                </a:cubicBezTo>
                <a:cubicBezTo>
                  <a:pt x="566272" y="25505"/>
                  <a:pt x="628948" y="0"/>
                  <a:pt x="706859" y="0"/>
                </a:cubicBezTo>
                <a:close/>
                <a:moveTo>
                  <a:pt x="275258" y="0"/>
                </a:moveTo>
                <a:cubicBezTo>
                  <a:pt x="325934" y="0"/>
                  <a:pt x="368350" y="6586"/>
                  <a:pt x="402506" y="19757"/>
                </a:cubicBezTo>
                <a:lnTo>
                  <a:pt x="402506" y="126578"/>
                </a:lnTo>
                <a:cubicBezTo>
                  <a:pt x="367457" y="106040"/>
                  <a:pt x="327720" y="95771"/>
                  <a:pt x="283294" y="95771"/>
                </a:cubicBezTo>
                <a:cubicBezTo>
                  <a:pt x="232618" y="95771"/>
                  <a:pt x="192100" y="111956"/>
                  <a:pt x="161739" y="144326"/>
                </a:cubicBezTo>
                <a:cubicBezTo>
                  <a:pt x="131378" y="176696"/>
                  <a:pt x="116198" y="219001"/>
                  <a:pt x="116198" y="271239"/>
                </a:cubicBezTo>
                <a:cubicBezTo>
                  <a:pt x="116198" y="322138"/>
                  <a:pt x="130597" y="363103"/>
                  <a:pt x="159395" y="394134"/>
                </a:cubicBezTo>
                <a:cubicBezTo>
                  <a:pt x="188193" y="425165"/>
                  <a:pt x="227149" y="440680"/>
                  <a:pt x="276262" y="440680"/>
                </a:cubicBezTo>
                <a:cubicBezTo>
                  <a:pt x="322473" y="440680"/>
                  <a:pt x="364554" y="429518"/>
                  <a:pt x="402506" y="407194"/>
                </a:cubicBezTo>
                <a:lnTo>
                  <a:pt x="402506" y="508657"/>
                </a:lnTo>
                <a:cubicBezTo>
                  <a:pt x="364778" y="527186"/>
                  <a:pt x="315553" y="536451"/>
                  <a:pt x="254831" y="536451"/>
                </a:cubicBezTo>
                <a:cubicBezTo>
                  <a:pt x="176696" y="536451"/>
                  <a:pt x="114691" y="513066"/>
                  <a:pt x="68814" y="466297"/>
                </a:cubicBezTo>
                <a:cubicBezTo>
                  <a:pt x="22938" y="419528"/>
                  <a:pt x="0" y="357187"/>
                  <a:pt x="0" y="279276"/>
                </a:cubicBezTo>
                <a:cubicBezTo>
                  <a:pt x="0" y="197346"/>
                  <a:pt x="25617" y="130318"/>
                  <a:pt x="76851" y="78190"/>
                </a:cubicBezTo>
                <a:cubicBezTo>
                  <a:pt x="128085" y="26063"/>
                  <a:pt x="194221" y="0"/>
                  <a:pt x="275258" y="0"/>
                </a:cubicBezTo>
                <a:close/>
              </a:path>
            </a:pathLst>
          </a:custGeom>
          <a:noFill/>
          <a:ln w="15875">
            <a:solidFill>
              <a:schemeClr val="accent1">
                <a:alpha val="70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p>
            <a:endParaRPr lang="zh-CN" altLang="en-US" sz="2800" b="1">
              <a:ln w="15875">
                <a:solidFill>
                  <a:schemeClr val="tx1">
                    <a:alpha val="25000"/>
                  </a:schemeClr>
                </a:solidFill>
              </a:ln>
              <a:noFill/>
              <a:latin typeface="+mn-ea"/>
            </a:endParaRPr>
          </a:p>
        </p:txBody>
      </p:sp>
      <p:sp>
        <p:nvSpPr>
          <p:cNvPr id="15" name="序号"/>
          <p:cNvSpPr txBox="1"/>
          <p:nvPr>
            <p:custDataLst>
              <p:tags r:id="rId3"/>
            </p:custDataLst>
          </p:nvPr>
        </p:nvSpPr>
        <p:spPr>
          <a:xfrm>
            <a:off x="756000" y="1907093"/>
            <a:ext cx="1382528" cy="828077"/>
          </a:xfrm>
          <a:prstGeom prst="rect">
            <a:avLst/>
          </a:prstGeom>
          <a:noFill/>
        </p:spPr>
        <p:txBody>
          <a:bodyPr wrap="none" lIns="90000" tIns="46800" rIns="90000" bIns="46800" rtlCol="0" anchor="b" anchorCtr="0">
            <a:noAutofit/>
          </a:bodyPr>
          <a:p>
            <a:pPr algn="r">
              <a:lnSpc>
                <a:spcPct val="100000"/>
              </a:lnSpc>
            </a:pPr>
            <a:r>
              <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rPr>
              <a:t>01</a:t>
            </a:r>
            <a:endPar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endParaRPr>
          </a:p>
        </p:txBody>
      </p:sp>
      <p:sp>
        <p:nvSpPr>
          <p:cNvPr id="16" name="项标题"/>
          <p:cNvSpPr txBox="1"/>
          <p:nvPr>
            <p:custDataLst>
              <p:tags r:id="rId4"/>
            </p:custDataLst>
          </p:nvPr>
        </p:nvSpPr>
        <p:spPr>
          <a:xfrm>
            <a:off x="2192503" y="1929321"/>
            <a:ext cx="4280797" cy="784873"/>
          </a:xfrm>
          <a:prstGeom prst="rect">
            <a:avLst/>
          </a:prstGeom>
          <a:noFill/>
        </p:spPr>
        <p:txBody>
          <a:bodyPr wrap="square" lIns="90000" tIns="46800" rIns="90000" bIns="46800" rtlCol="0" anchor="ctr">
            <a:noAutofit/>
          </a:bodyPr>
          <a:p>
            <a:pPr>
              <a:lnSpc>
                <a:spcPct val="100000"/>
              </a:lnSpc>
            </a:pPr>
            <a:r>
              <a:rPr lang="en-US" altLang="zh-CN" sz="2800" b="1" dirty="0">
                <a:latin typeface="微软雅黑" panose="020B0503020204020204" charset="-122"/>
                <a:ea typeface="微软雅黑" panose="020B0503020204020204" charset="-122"/>
                <a:sym typeface="+mn-ea"/>
              </a:rPr>
              <a:t>AI</a:t>
            </a:r>
            <a:r>
              <a:rPr lang="zh-CN" altLang="en-US" sz="2800" b="1" dirty="0">
                <a:latin typeface="微软雅黑" panose="020B0503020204020204" charset="-122"/>
                <a:ea typeface="微软雅黑" panose="020B0503020204020204" charset="-122"/>
                <a:sym typeface="+mn-ea"/>
              </a:rPr>
              <a:t>应用场景与发展历程</a:t>
            </a:r>
            <a:endParaRPr lang="zh-CN" altLang="en-US" sz="2800" b="1" spc="300" dirty="0">
              <a:solidFill>
                <a:schemeClr val="tx1"/>
              </a:solidFill>
              <a:latin typeface="方正黑体简体" panose="02000000000000000000" charset="-122"/>
              <a:ea typeface="方正黑体简体" panose="02000000000000000000" charset="-122"/>
              <a:sym typeface="方正黑体简体" panose="02000000000000000000" charset="-122"/>
            </a:endParaRPr>
          </a:p>
        </p:txBody>
      </p:sp>
      <p:sp>
        <p:nvSpPr>
          <p:cNvPr id="17" name="序号"/>
          <p:cNvSpPr txBox="1"/>
          <p:nvPr>
            <p:custDataLst>
              <p:tags r:id="rId5"/>
            </p:custDataLst>
          </p:nvPr>
        </p:nvSpPr>
        <p:spPr>
          <a:xfrm>
            <a:off x="756000" y="2813958"/>
            <a:ext cx="1382528" cy="828077"/>
          </a:xfrm>
          <a:prstGeom prst="rect">
            <a:avLst/>
          </a:prstGeom>
          <a:noFill/>
        </p:spPr>
        <p:txBody>
          <a:bodyPr wrap="none" lIns="90000" tIns="46800" rIns="90000" bIns="46800" rtlCol="0" anchor="b" anchorCtr="0">
            <a:noAutofit/>
          </a:bodyPr>
          <a:p>
            <a:pPr algn="r">
              <a:lnSpc>
                <a:spcPct val="100000"/>
              </a:lnSpc>
            </a:pPr>
            <a:r>
              <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rPr>
              <a:t>02</a:t>
            </a:r>
            <a:endPar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endParaRPr>
          </a:p>
        </p:txBody>
      </p:sp>
      <p:sp>
        <p:nvSpPr>
          <p:cNvPr id="18" name="项标题"/>
          <p:cNvSpPr txBox="1"/>
          <p:nvPr>
            <p:custDataLst>
              <p:tags r:id="rId6"/>
            </p:custDataLst>
          </p:nvPr>
        </p:nvSpPr>
        <p:spPr>
          <a:xfrm>
            <a:off x="2192655" y="2835910"/>
            <a:ext cx="4465955" cy="784860"/>
          </a:xfrm>
          <a:prstGeom prst="rect">
            <a:avLst/>
          </a:prstGeom>
          <a:noFill/>
        </p:spPr>
        <p:txBody>
          <a:bodyPr wrap="square" lIns="90000" tIns="46800" rIns="90000" bIns="46800" rtlCol="0" anchor="ctr">
            <a:noAutofit/>
          </a:bodyPr>
          <a:p>
            <a:pPr lvl="0" algn="l">
              <a:buClrTx/>
              <a:buSzTx/>
              <a:buFontTx/>
            </a:pPr>
            <a:r>
              <a:rPr lang="en-US" altLang="zh-CN" sz="2800" b="1" dirty="0">
                <a:latin typeface="微软雅黑" panose="020B0503020204020204" charset="-122"/>
                <a:ea typeface="微软雅黑" panose="020B0503020204020204" charset="-122"/>
                <a:sym typeface="+mn-ea"/>
              </a:rPr>
              <a:t>人工智能主要分支</a:t>
            </a:r>
            <a:endParaRPr lang="en-US" altLang="zh-CN" sz="2800" b="1" dirty="0">
              <a:latin typeface="微软雅黑" panose="020B0503020204020204" charset="-122"/>
              <a:ea typeface="微软雅黑" panose="020B0503020204020204" charset="-122"/>
              <a:sym typeface="+mn-ea"/>
            </a:endParaRPr>
          </a:p>
        </p:txBody>
      </p:sp>
      <p:sp>
        <p:nvSpPr>
          <p:cNvPr id="19" name="序号"/>
          <p:cNvSpPr txBox="1"/>
          <p:nvPr>
            <p:custDataLst>
              <p:tags r:id="rId7"/>
            </p:custDataLst>
          </p:nvPr>
        </p:nvSpPr>
        <p:spPr>
          <a:xfrm>
            <a:off x="756000" y="3720822"/>
            <a:ext cx="1382528" cy="828077"/>
          </a:xfrm>
          <a:prstGeom prst="rect">
            <a:avLst/>
          </a:prstGeom>
          <a:noFill/>
        </p:spPr>
        <p:txBody>
          <a:bodyPr wrap="none" lIns="90000" tIns="46800" rIns="90000" bIns="46800" rtlCol="0" anchor="b" anchorCtr="0">
            <a:noAutofit/>
          </a:bodyPr>
          <a:p>
            <a:pPr algn="r">
              <a:lnSpc>
                <a:spcPct val="100000"/>
              </a:lnSpc>
            </a:pPr>
            <a:r>
              <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rPr>
              <a:t>03</a:t>
            </a:r>
            <a:endPar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endParaRPr>
          </a:p>
        </p:txBody>
      </p:sp>
      <p:sp>
        <p:nvSpPr>
          <p:cNvPr id="20" name="项标题"/>
          <p:cNvSpPr txBox="1"/>
          <p:nvPr>
            <p:custDataLst>
              <p:tags r:id="rId8"/>
            </p:custDataLst>
          </p:nvPr>
        </p:nvSpPr>
        <p:spPr>
          <a:xfrm>
            <a:off x="2192503" y="3743049"/>
            <a:ext cx="4280797" cy="784873"/>
          </a:xfrm>
          <a:prstGeom prst="rect">
            <a:avLst/>
          </a:prstGeom>
          <a:noFill/>
        </p:spPr>
        <p:txBody>
          <a:bodyPr wrap="square" lIns="90000" tIns="46800" rIns="90000" bIns="46800" rtlCol="0" anchor="ctr">
            <a:noAutofit/>
          </a:bodyPr>
          <a:p>
            <a:pPr lvl="0" algn="l">
              <a:buClrTx/>
              <a:buSzTx/>
              <a:buFontTx/>
            </a:pPr>
            <a:r>
              <a:rPr lang="en-US" altLang="zh-CN" sz="2800" b="1" dirty="0">
                <a:latin typeface="微软雅黑" panose="020B0503020204020204" charset="-122"/>
                <a:ea typeface="微软雅黑" panose="020B0503020204020204" charset="-122"/>
                <a:sym typeface="+mn-ea"/>
              </a:rPr>
              <a:t>机器学习工作流程</a:t>
            </a:r>
            <a:endParaRPr lang="en-US" altLang="zh-CN" sz="2800" b="1" dirty="0">
              <a:latin typeface="微软雅黑" panose="020B0503020204020204" charset="-122"/>
              <a:ea typeface="微软雅黑" panose="020B0503020204020204" charset="-122"/>
              <a:sym typeface="+mn-ea"/>
            </a:endParaRPr>
          </a:p>
        </p:txBody>
      </p:sp>
      <p:sp>
        <p:nvSpPr>
          <p:cNvPr id="21" name="序号"/>
          <p:cNvSpPr txBox="1"/>
          <p:nvPr>
            <p:custDataLst>
              <p:tags r:id="rId9"/>
            </p:custDataLst>
          </p:nvPr>
        </p:nvSpPr>
        <p:spPr>
          <a:xfrm>
            <a:off x="756000" y="4627686"/>
            <a:ext cx="1382528" cy="828077"/>
          </a:xfrm>
          <a:prstGeom prst="rect">
            <a:avLst/>
          </a:prstGeom>
          <a:noFill/>
        </p:spPr>
        <p:txBody>
          <a:bodyPr wrap="none" lIns="90000" tIns="46800" rIns="90000" bIns="46800" rtlCol="0" anchor="b" anchorCtr="0">
            <a:noAutofit/>
          </a:bodyPr>
          <a:p>
            <a:pPr algn="r">
              <a:lnSpc>
                <a:spcPct val="100000"/>
              </a:lnSpc>
            </a:pPr>
            <a:r>
              <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rPr>
              <a:t>04</a:t>
            </a:r>
            <a:endPar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endParaRPr>
          </a:p>
        </p:txBody>
      </p:sp>
      <p:sp>
        <p:nvSpPr>
          <p:cNvPr id="22" name="项标题"/>
          <p:cNvSpPr txBox="1"/>
          <p:nvPr>
            <p:custDataLst>
              <p:tags r:id="rId10"/>
            </p:custDataLst>
          </p:nvPr>
        </p:nvSpPr>
        <p:spPr>
          <a:xfrm>
            <a:off x="2192503" y="4649913"/>
            <a:ext cx="4280797" cy="784873"/>
          </a:xfrm>
          <a:prstGeom prst="rect">
            <a:avLst/>
          </a:prstGeom>
          <a:noFill/>
        </p:spPr>
        <p:txBody>
          <a:bodyPr wrap="square" lIns="90000" tIns="46800" rIns="90000" bIns="46800" rtlCol="0" anchor="ctr">
            <a:noAutofit/>
          </a:bodyPr>
          <a:p>
            <a:pPr lvl="0" algn="l">
              <a:buClrTx/>
              <a:buSzTx/>
              <a:buFontTx/>
            </a:pPr>
            <a:r>
              <a:rPr lang="en-US" altLang="zh-CN" sz="2800" b="1" dirty="0">
                <a:latin typeface="微软雅黑" panose="020B0503020204020204" charset="-122"/>
                <a:ea typeface="微软雅黑" panose="020B0503020204020204" charset="-122"/>
                <a:sym typeface="+mn-ea"/>
              </a:rPr>
              <a:t>机器学习算法分类</a:t>
            </a:r>
            <a:endParaRPr lang="en-US" altLang="zh-CN" sz="2800" b="1" dirty="0">
              <a:latin typeface="微软雅黑" panose="020B0503020204020204" charset="-122"/>
              <a:ea typeface="微软雅黑" panose="020B0503020204020204" charset="-122"/>
              <a:sym typeface="+mn-ea"/>
            </a:endParaRPr>
          </a:p>
        </p:txBody>
      </p:sp>
      <p:pic>
        <p:nvPicPr>
          <p:cNvPr id="25" name="图片 24" descr="AI-光环人工智能Logo-左右-红黑-透明底色"/>
          <p:cNvPicPr>
            <a:picLocks noChangeAspect="1"/>
          </p:cNvPicPr>
          <p:nvPr/>
        </p:nvPicPr>
        <p:blipFill>
          <a:blip r:embed="rId11"/>
          <a:stretch>
            <a:fillRect/>
          </a:stretch>
        </p:blipFill>
        <p:spPr>
          <a:xfrm>
            <a:off x="9219565" y="58420"/>
            <a:ext cx="2823210" cy="654050"/>
          </a:xfrm>
          <a:prstGeom prst="rect">
            <a:avLst/>
          </a:prstGeom>
        </p:spPr>
      </p:pic>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3" name="文本框 1"/>
          <p:cNvSpPr txBox="1"/>
          <p:nvPr/>
        </p:nvSpPr>
        <p:spPr>
          <a:xfrm>
            <a:off x="1420707" y="1397000"/>
            <a:ext cx="5870787"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二、曼哈顿距离(Manhattan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66564" name="文本框 5"/>
          <p:cNvSpPr txBox="1"/>
          <p:nvPr/>
        </p:nvSpPr>
        <p:spPr>
          <a:xfrm>
            <a:off x="407247" y="1933787"/>
            <a:ext cx="6958753" cy="1817370"/>
          </a:xfrm>
          <a:prstGeom prst="rect">
            <a:avLst/>
          </a:prstGeom>
          <a:noFill/>
          <a:ln w="9525">
            <a:noFill/>
          </a:ln>
        </p:spPr>
        <p:txBody>
          <a:bodyPr wrap="square" anchor="t">
            <a:spAutoFit/>
          </a:bodyPr>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在曼哈顿街区要从一个十字路口开车到另一个十字路口，驾驶距离显然不是两点间的直线距离。这个实际驾驶距离就是“曼哈顿距离”。曼哈顿距离也称为“城市街区距离”(City Block distance)。</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pic>
        <p:nvPicPr>
          <p:cNvPr id="66565" name="图片 6" descr="14200240_ayRA"/>
          <p:cNvPicPr>
            <a:picLocks noChangeAspect="1"/>
          </p:cNvPicPr>
          <p:nvPr/>
        </p:nvPicPr>
        <p:blipFill>
          <a:blip r:embed="rId1"/>
          <a:srcRect l="16502" t="12692" r="18980" b="6197"/>
          <a:stretch>
            <a:fillRect/>
          </a:stretch>
        </p:blipFill>
        <p:spPr>
          <a:xfrm>
            <a:off x="3044825" y="3335339"/>
            <a:ext cx="3686175" cy="3282951"/>
          </a:xfrm>
          <a:prstGeom prst="rect">
            <a:avLst/>
          </a:prstGeom>
          <a:noFill/>
          <a:ln w="9525">
            <a:noFill/>
          </a:ln>
        </p:spPr>
      </p:pic>
      <p:pic>
        <p:nvPicPr>
          <p:cNvPr id="66566" name="图片 7"/>
          <p:cNvPicPr>
            <a:picLocks noChangeAspect="1"/>
          </p:cNvPicPr>
          <p:nvPr/>
        </p:nvPicPr>
        <p:blipFill>
          <a:blip r:embed="rId2"/>
          <a:stretch>
            <a:fillRect/>
          </a:stretch>
        </p:blipFill>
        <p:spPr>
          <a:xfrm>
            <a:off x="7480300" y="2235200"/>
            <a:ext cx="3908425" cy="3908425"/>
          </a:xfrm>
          <a:prstGeom prst="rect">
            <a:avLst/>
          </a:prstGeom>
          <a:noFill/>
          <a:ln w="9525">
            <a:noFill/>
          </a:ln>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7" name="文本框 1"/>
          <p:cNvSpPr txBox="1"/>
          <p:nvPr/>
        </p:nvSpPr>
        <p:spPr>
          <a:xfrm>
            <a:off x="1420707" y="1417320"/>
            <a:ext cx="5870787"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二、曼哈顿距离(Manhattan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67588" name="文本框 2"/>
          <p:cNvSpPr txBox="1"/>
          <p:nvPr/>
        </p:nvSpPr>
        <p:spPr>
          <a:xfrm>
            <a:off x="1433513" y="2552700"/>
            <a:ext cx="7142163" cy="1527175"/>
          </a:xfrm>
          <a:prstGeom prst="rect">
            <a:avLst/>
          </a:prstGeom>
          <a:noFill/>
          <a:ln w="9525">
            <a:noFill/>
          </a:ln>
        </p:spPr>
        <p:txBody>
          <a:bodyPr wrap="square" anchor="t">
            <a:spAutoFit/>
          </a:bodyPr>
          <a:p>
            <a:r>
              <a:rPr lang="zh-CN" altLang="en-US" sz="1865">
                <a:solidFill>
                  <a:schemeClr val="tx2"/>
                </a:solidFill>
                <a:latin typeface="微软雅黑" panose="020B0503020204020204" charset="-122"/>
                <a:ea typeface="微软雅黑" panose="020B0503020204020204" charset="-122"/>
                <a:cs typeface="微软雅黑" panose="020B0503020204020204" charset="-122"/>
              </a:rPr>
              <a:t>二维平面两点a(x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,y</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)与b(x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y</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)间的曼哈顿距离：</a:t>
            </a:r>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latin typeface="微软雅黑" panose="020B0503020204020204" charset="-122"/>
              <a:ea typeface="微软雅黑" panose="020B0503020204020204" charset="-122"/>
              <a:cs typeface="微软雅黑" panose="020B0503020204020204" charset="-122"/>
            </a:endParaRPr>
          </a:p>
          <a:p>
            <a:r>
              <a:rPr lang="zh-CN" altLang="en-US" sz="1865">
                <a:solidFill>
                  <a:schemeClr val="tx2"/>
                </a:solidFill>
                <a:latin typeface="微软雅黑" panose="020B0503020204020204" charset="-122"/>
                <a:ea typeface="微软雅黑" panose="020B0503020204020204" charset="-122"/>
                <a:cs typeface="微软雅黑" panose="020B0503020204020204" charset="-122"/>
              </a:rPr>
              <a:t>n维空间点a(x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1n</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)与b(x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2n</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)的曼哈顿距离：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graphicFrame>
        <p:nvGraphicFramePr>
          <p:cNvPr id="67589" name="对象 3">
            <a:hlinkClick r:id="" action="ppaction://ole?verb="/>
          </p:cNvPr>
          <p:cNvGraphicFramePr>
            <a:graphicFrameLocks noChangeAspect="1"/>
          </p:cNvGraphicFramePr>
          <p:nvPr/>
        </p:nvGraphicFramePr>
        <p:xfrm>
          <a:off x="6588125" y="2286000"/>
          <a:ext cx="4425951" cy="796925"/>
        </p:xfrm>
        <a:graphic>
          <a:graphicData uri="http://schemas.openxmlformats.org/presentationml/2006/ole">
            <mc:AlternateContent xmlns:mc="http://schemas.openxmlformats.org/markup-compatibility/2006">
              <mc:Choice xmlns:v="urn:schemas-microsoft-com:vml" Requires="v">
                <p:oleObj spid="_x0000_s3098" name="" r:id="rId1" imgW="1409700" imgH="254000" progId="Equation.KSEE3">
                  <p:embed/>
                </p:oleObj>
              </mc:Choice>
              <mc:Fallback>
                <p:oleObj name="" r:id="rId1" imgW="1409700" imgH="254000" progId="Equation.KSEE3">
                  <p:embed/>
                  <p:pic>
                    <p:nvPicPr>
                      <p:cNvPr id="0" name="图片 3097"/>
                      <p:cNvPicPr/>
                      <p:nvPr/>
                    </p:nvPicPr>
                    <p:blipFill>
                      <a:blip r:embed="rId2"/>
                      <a:stretch>
                        <a:fillRect/>
                      </a:stretch>
                    </p:blipFill>
                    <p:spPr>
                      <a:xfrm>
                        <a:off x="6588125" y="2286000"/>
                        <a:ext cx="4425951" cy="796925"/>
                      </a:xfrm>
                      <a:prstGeom prst="rect">
                        <a:avLst/>
                      </a:prstGeom>
                      <a:noFill/>
                      <a:ln w="38100">
                        <a:noFill/>
                        <a:miter/>
                      </a:ln>
                    </p:spPr>
                  </p:pic>
                </p:oleObj>
              </mc:Fallback>
            </mc:AlternateContent>
          </a:graphicData>
        </a:graphic>
      </p:graphicFrame>
      <p:graphicFrame>
        <p:nvGraphicFramePr>
          <p:cNvPr id="67590" name="对象 5">
            <a:hlinkClick r:id="" action="ppaction://ole?verb="/>
          </p:cNvPr>
          <p:cNvGraphicFramePr>
            <a:graphicFrameLocks noChangeAspect="1"/>
          </p:cNvGraphicFramePr>
          <p:nvPr/>
        </p:nvGraphicFramePr>
        <p:xfrm>
          <a:off x="6789739" y="4029075"/>
          <a:ext cx="3468687" cy="1355725"/>
        </p:xfrm>
        <a:graphic>
          <a:graphicData uri="http://schemas.openxmlformats.org/presentationml/2006/ole">
            <mc:AlternateContent xmlns:mc="http://schemas.openxmlformats.org/markup-compatibility/2006">
              <mc:Choice xmlns:v="urn:schemas-microsoft-com:vml" Requires="v">
                <p:oleObj spid="_x0000_s3096" name="" r:id="rId3" imgW="1104900" imgH="431800" progId="Equation.KSEE3">
                  <p:embed/>
                </p:oleObj>
              </mc:Choice>
              <mc:Fallback>
                <p:oleObj name="" r:id="rId3" imgW="1104900" imgH="431800" progId="Equation.KSEE3">
                  <p:embed/>
                  <p:pic>
                    <p:nvPicPr>
                      <p:cNvPr id="0" name="图片 3095"/>
                      <p:cNvPicPr/>
                      <p:nvPr/>
                    </p:nvPicPr>
                    <p:blipFill>
                      <a:blip r:embed="rId4"/>
                      <a:stretch>
                        <a:fillRect/>
                      </a:stretch>
                    </p:blipFill>
                    <p:spPr>
                      <a:xfrm>
                        <a:off x="6789739" y="4029075"/>
                        <a:ext cx="3468687" cy="1355725"/>
                      </a:xfrm>
                      <a:prstGeom prst="rect">
                        <a:avLst/>
                      </a:prstGeom>
                      <a:noFill/>
                      <a:ln w="38100">
                        <a:noFill/>
                        <a:miter/>
                      </a:ln>
                    </p:spPr>
                  </p:pic>
                </p:oleObj>
              </mc:Fallback>
            </mc:AlternateContent>
          </a:graphicData>
        </a:graphic>
      </p:graphicFrame>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5" name="文本框 1"/>
          <p:cNvSpPr txBox="1"/>
          <p:nvPr/>
        </p:nvSpPr>
        <p:spPr>
          <a:xfrm>
            <a:off x="1511300" y="1446953"/>
            <a:ext cx="7276253"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三、 切比雪夫距离 (Chebyshev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69636" name="文本框 5"/>
          <p:cNvSpPr txBox="1"/>
          <p:nvPr/>
        </p:nvSpPr>
        <p:spPr>
          <a:xfrm>
            <a:off x="469053" y="2025227"/>
            <a:ext cx="6866467" cy="1385570"/>
          </a:xfrm>
          <a:prstGeom prst="rect">
            <a:avLst/>
          </a:prstGeom>
          <a:noFill/>
          <a:ln w="9525">
            <a:noFill/>
          </a:ln>
        </p:spPr>
        <p:txBody>
          <a:bodyPr wrap="square" anchor="t">
            <a:spAutoFit/>
          </a:bodyPr>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国际象棋中，国王可以直行、横行、斜行，所以国王走一步可以移动到相邻8个方格中的任意一个。国王从格子(x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,y</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走到格子(x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,y</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)最少需要多少步？这个距离就叫切比雪夫距离。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pic>
        <p:nvPicPr>
          <p:cNvPr id="69637" name="图片 1" descr="14200242_tj7v"/>
          <p:cNvPicPr>
            <a:picLocks noChangeAspect="1"/>
          </p:cNvPicPr>
          <p:nvPr/>
        </p:nvPicPr>
        <p:blipFill>
          <a:blip r:embed="rId1"/>
          <a:stretch>
            <a:fillRect/>
          </a:stretch>
        </p:blipFill>
        <p:spPr>
          <a:xfrm>
            <a:off x="7483475" y="1878013"/>
            <a:ext cx="4197351" cy="4148137"/>
          </a:xfrm>
          <a:prstGeom prst="rect">
            <a:avLst/>
          </a:prstGeom>
          <a:noFill/>
          <a:ln w="9525">
            <a:noFill/>
          </a:ln>
        </p:spPr>
      </p:pic>
      <p:pic>
        <p:nvPicPr>
          <p:cNvPr id="69638" name="图片 3"/>
          <p:cNvPicPr>
            <a:picLocks noChangeAspect="1"/>
          </p:cNvPicPr>
          <p:nvPr/>
        </p:nvPicPr>
        <p:blipFill>
          <a:blip r:embed="rId2"/>
          <a:stretch>
            <a:fillRect/>
          </a:stretch>
        </p:blipFill>
        <p:spPr>
          <a:xfrm>
            <a:off x="3712740" y="3439372"/>
            <a:ext cx="3521075" cy="3276600"/>
          </a:xfrm>
          <a:prstGeom prst="rect">
            <a:avLst/>
          </a:prstGeom>
          <a:noFill/>
          <a:ln w="9525">
            <a:noFill/>
          </a:ln>
        </p:spPr>
      </p:pic>
      <p:sp>
        <p:nvSpPr>
          <p:cNvPr id="69639" name="文本框 8"/>
          <p:cNvSpPr txBox="1"/>
          <p:nvPr/>
        </p:nvSpPr>
        <p:spPr>
          <a:xfrm>
            <a:off x="7483475" y="6099175"/>
            <a:ext cx="4543425" cy="521970"/>
          </a:xfrm>
          <a:prstGeom prst="rect">
            <a:avLst/>
          </a:prstGeom>
          <a:noFill/>
          <a:ln w="9525">
            <a:noFill/>
          </a:ln>
        </p:spPr>
        <p:txBody>
          <a:bodyPr wrap="square" anchor="t">
            <a:spAutoFit/>
          </a:bodyPr>
          <a:p>
            <a:r>
              <a:rPr lang="zh-CN" altLang="en-US" sz="1400">
                <a:latin typeface="Lato Light" charset="0"/>
              </a:rPr>
              <a:t>https://lyfat.wordpress.com/2012/05/22/euclidean-vs-chebyshev-vs-manhattan-distance/</a:t>
            </a:r>
            <a:endParaRPr lang="zh-CN" altLang="en-US" sz="1400">
              <a:latin typeface="Lato Light" charset="0"/>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9" name="文本框 1"/>
          <p:cNvSpPr txBox="1"/>
          <p:nvPr/>
        </p:nvSpPr>
        <p:spPr>
          <a:xfrm>
            <a:off x="1420707" y="1417320"/>
            <a:ext cx="6863080"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三、切比雪夫距离 (Chebyshev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70660" name="文本框 2"/>
          <p:cNvSpPr txBox="1"/>
          <p:nvPr/>
        </p:nvSpPr>
        <p:spPr>
          <a:xfrm>
            <a:off x="938213" y="2512060"/>
            <a:ext cx="7142163" cy="2248535"/>
          </a:xfrm>
          <a:prstGeom prst="rect">
            <a:avLst/>
          </a:prstGeom>
          <a:noFill/>
          <a:ln w="9525">
            <a:noFill/>
          </a:ln>
        </p:spPr>
        <p:txBody>
          <a:bodyPr wrap="square" anchor="t">
            <a:spAutoFit/>
          </a:bodyPr>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二维平面两点a(x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,y</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)与b(x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,y</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)间的切比雪夫距离：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sz="1865">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sz="1865">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sz="1865">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n维空间点a(x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1n</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)与b(x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2n</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)的切比雪夫距离：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graphicFrame>
        <p:nvGraphicFramePr>
          <p:cNvPr id="70661" name="对象 5">
            <a:hlinkClick r:id="" action="ppaction://ole?verb="/>
          </p:cNvPr>
          <p:cNvGraphicFramePr>
            <a:graphicFrameLocks noChangeAspect="1"/>
          </p:cNvGraphicFramePr>
          <p:nvPr/>
        </p:nvGraphicFramePr>
        <p:xfrm>
          <a:off x="6442075" y="5024120"/>
          <a:ext cx="3906839" cy="798513"/>
        </p:xfrm>
        <a:graphic>
          <a:graphicData uri="http://schemas.openxmlformats.org/presentationml/2006/ole">
            <mc:AlternateContent xmlns:mc="http://schemas.openxmlformats.org/markup-compatibility/2006">
              <mc:Choice xmlns:v="urn:schemas-microsoft-com:vml" Requires="v">
                <p:oleObj spid="_x0000_s3101" name="" r:id="rId1" imgW="1244600" imgH="254000" progId="Equation.KSEE3">
                  <p:embed/>
                </p:oleObj>
              </mc:Choice>
              <mc:Fallback>
                <p:oleObj name="" r:id="rId1" imgW="1244600" imgH="254000" progId="Equation.KSEE3">
                  <p:embed/>
                  <p:pic>
                    <p:nvPicPr>
                      <p:cNvPr id="0" name="图片 3100"/>
                      <p:cNvPicPr/>
                      <p:nvPr/>
                    </p:nvPicPr>
                    <p:blipFill>
                      <a:blip r:embed="rId2"/>
                      <a:stretch>
                        <a:fillRect/>
                      </a:stretch>
                    </p:blipFill>
                    <p:spPr>
                      <a:xfrm>
                        <a:off x="6442075" y="5024120"/>
                        <a:ext cx="3906839" cy="798513"/>
                      </a:xfrm>
                      <a:prstGeom prst="rect">
                        <a:avLst/>
                      </a:prstGeom>
                      <a:noFill/>
                      <a:ln w="38100">
                        <a:noFill/>
                        <a:miter/>
                      </a:ln>
                    </p:spPr>
                  </p:pic>
                </p:oleObj>
              </mc:Fallback>
            </mc:AlternateContent>
          </a:graphicData>
        </a:graphic>
      </p:graphicFrame>
      <p:graphicFrame>
        <p:nvGraphicFramePr>
          <p:cNvPr id="70662" name="对象 6">
            <a:hlinkClick r:id="" action="ppaction://ole?verb="/>
          </p:cNvPr>
          <p:cNvGraphicFramePr>
            <a:graphicFrameLocks noChangeAspect="1"/>
          </p:cNvGraphicFramePr>
          <p:nvPr/>
        </p:nvGraphicFramePr>
        <p:xfrm>
          <a:off x="6288088" y="2438400"/>
          <a:ext cx="5302251" cy="796925"/>
        </p:xfrm>
        <a:graphic>
          <a:graphicData uri="http://schemas.openxmlformats.org/presentationml/2006/ole">
            <mc:AlternateContent xmlns:mc="http://schemas.openxmlformats.org/markup-compatibility/2006">
              <mc:Choice xmlns:v="urn:schemas-microsoft-com:vml" Requires="v">
                <p:oleObj spid="_x0000_s3099" name="" r:id="rId3" imgW="1688465" imgH="254000" progId="Equation.KSEE3">
                  <p:embed/>
                </p:oleObj>
              </mc:Choice>
              <mc:Fallback>
                <p:oleObj name="" r:id="rId3" imgW="1688465" imgH="254000" progId="Equation.KSEE3">
                  <p:embed/>
                  <p:pic>
                    <p:nvPicPr>
                      <p:cNvPr id="0" name="图片 3098"/>
                      <p:cNvPicPr/>
                      <p:nvPr/>
                    </p:nvPicPr>
                    <p:blipFill>
                      <a:blip r:embed="rId4"/>
                      <a:stretch>
                        <a:fillRect/>
                      </a:stretch>
                    </p:blipFill>
                    <p:spPr>
                      <a:xfrm>
                        <a:off x="6288088" y="2438400"/>
                        <a:ext cx="5302251" cy="796925"/>
                      </a:xfrm>
                      <a:prstGeom prst="rect">
                        <a:avLst/>
                      </a:prstGeom>
                      <a:noFill/>
                      <a:ln w="38100">
                        <a:noFill/>
                        <a:miter/>
                      </a:ln>
                    </p:spPr>
                  </p:pic>
                </p:oleObj>
              </mc:Fallback>
            </mc:AlternateContent>
          </a:graphicData>
        </a:graphic>
      </p:graphicFrame>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3" name="文本框 1"/>
          <p:cNvSpPr txBox="1"/>
          <p:nvPr/>
        </p:nvSpPr>
        <p:spPr>
          <a:xfrm>
            <a:off x="1420707" y="1417320"/>
            <a:ext cx="7276253"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四、 闵可夫斯基距离(Minkowski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71684" name="文本框 5"/>
          <p:cNvSpPr txBox="1"/>
          <p:nvPr/>
        </p:nvSpPr>
        <p:spPr>
          <a:xfrm>
            <a:off x="1433513" y="2136775"/>
            <a:ext cx="5640387" cy="1817370"/>
          </a:xfrm>
          <a:prstGeom prst="rect">
            <a:avLst/>
          </a:prstGeom>
          <a:noFill/>
          <a:ln w="9525">
            <a:noFill/>
          </a:ln>
        </p:spPr>
        <p:txBody>
          <a:bodyPr wrap="square" anchor="t">
            <a:spAutoFit/>
          </a:bodyPr>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闵氏距离不是一种距离，而是一组距离的定义，是对多个距离度量公式的概括性的表述。</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两个n维变量a(x11,x12,…,x1n)与b(x21,x22,…,x2n)间的闵可夫斯基距离定义为：</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71685" name="文本框 8"/>
          <p:cNvSpPr txBox="1"/>
          <p:nvPr/>
        </p:nvSpPr>
        <p:spPr>
          <a:xfrm>
            <a:off x="7483475" y="6099175"/>
            <a:ext cx="4543425" cy="521970"/>
          </a:xfrm>
          <a:prstGeom prst="rect">
            <a:avLst/>
          </a:prstGeom>
          <a:noFill/>
          <a:ln w="9525">
            <a:noFill/>
          </a:ln>
        </p:spPr>
        <p:txBody>
          <a:bodyPr wrap="square" anchor="t">
            <a:spAutoFit/>
          </a:bodyPr>
          <a:p>
            <a:r>
              <a:rPr lang="zh-CN" altLang="en-US" sz="1400">
                <a:latin typeface="Lato Light" charset="0"/>
              </a:rPr>
              <a:t>https://lyfat.wordpress.com/2012/05/22/euclidean-vs-chebyshev-vs-manhattan-distance/</a:t>
            </a:r>
            <a:endParaRPr lang="zh-CN" altLang="en-US" sz="1400">
              <a:latin typeface="Lato Light" charset="0"/>
            </a:endParaRPr>
          </a:p>
        </p:txBody>
      </p:sp>
      <p:graphicFrame>
        <p:nvGraphicFramePr>
          <p:cNvPr id="71686" name="对象 6">
            <a:hlinkClick r:id="" action="ppaction://ole?verb="/>
          </p:cNvPr>
          <p:cNvGraphicFramePr>
            <a:graphicFrameLocks noChangeAspect="1"/>
          </p:cNvGraphicFramePr>
          <p:nvPr/>
        </p:nvGraphicFramePr>
        <p:xfrm>
          <a:off x="3432175" y="4008439"/>
          <a:ext cx="3419475" cy="1274763"/>
        </p:xfrm>
        <a:graphic>
          <a:graphicData uri="http://schemas.openxmlformats.org/presentationml/2006/ole">
            <mc:AlternateContent xmlns:mc="http://schemas.openxmlformats.org/markup-compatibility/2006">
              <mc:Choice xmlns:v="urn:schemas-microsoft-com:vml" Requires="v">
                <p:oleObj spid="_x0000_s3100" name="" r:id="rId1" imgW="1295400" imgH="482600" progId="Equation.KSEE3">
                  <p:embed/>
                </p:oleObj>
              </mc:Choice>
              <mc:Fallback>
                <p:oleObj name="" r:id="rId1" imgW="1295400" imgH="482600" progId="Equation.KSEE3">
                  <p:embed/>
                  <p:pic>
                    <p:nvPicPr>
                      <p:cNvPr id="0" name="图片 3099"/>
                      <p:cNvPicPr/>
                      <p:nvPr/>
                    </p:nvPicPr>
                    <p:blipFill>
                      <a:blip r:embed="rId2"/>
                      <a:stretch>
                        <a:fillRect/>
                      </a:stretch>
                    </p:blipFill>
                    <p:spPr>
                      <a:xfrm>
                        <a:off x="3432175" y="4008439"/>
                        <a:ext cx="3419475" cy="1274763"/>
                      </a:xfrm>
                      <a:prstGeom prst="rect">
                        <a:avLst/>
                      </a:prstGeom>
                      <a:noFill/>
                      <a:ln w="38100">
                        <a:noFill/>
                        <a:miter/>
                      </a:ln>
                    </p:spPr>
                  </p:pic>
                </p:oleObj>
              </mc:Fallback>
            </mc:AlternateContent>
          </a:graphicData>
        </a:graphic>
      </p:graphicFrame>
      <p:pic>
        <p:nvPicPr>
          <p:cNvPr id="71687" name="图片 10"/>
          <p:cNvPicPr>
            <a:picLocks noChangeAspect="1"/>
          </p:cNvPicPr>
          <p:nvPr/>
        </p:nvPicPr>
        <p:blipFill>
          <a:blip r:embed="rId3"/>
          <a:srcRect l="8694" b="8041"/>
          <a:stretch>
            <a:fillRect/>
          </a:stretch>
        </p:blipFill>
        <p:spPr>
          <a:xfrm>
            <a:off x="7172325" y="2003425"/>
            <a:ext cx="4733925" cy="3970339"/>
          </a:xfrm>
          <a:prstGeom prst="rect">
            <a:avLst/>
          </a:prstGeom>
          <a:noFill/>
          <a:ln w="9525">
            <a:noFill/>
          </a:ln>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7" name="文本框 1"/>
          <p:cNvSpPr txBox="1"/>
          <p:nvPr/>
        </p:nvSpPr>
        <p:spPr>
          <a:xfrm>
            <a:off x="1420707" y="1417320"/>
            <a:ext cx="6537960"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四、 闵可夫斯基距离(Minkowski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72708" name="文本框 3"/>
          <p:cNvSpPr txBox="1"/>
          <p:nvPr/>
        </p:nvSpPr>
        <p:spPr>
          <a:xfrm>
            <a:off x="1560513" y="3405188"/>
            <a:ext cx="5943600" cy="2676525"/>
          </a:xfrm>
          <a:prstGeom prst="rect">
            <a:avLst/>
          </a:prstGeom>
          <a:noFill/>
          <a:ln w="9525">
            <a:noFill/>
          </a:ln>
        </p:spPr>
        <p:txBody>
          <a:bodyPr wrap="square" anchor="t">
            <a:spAutoFit/>
          </a:bodyPr>
          <a:p>
            <a:r>
              <a:rPr lang="zh-CN" altLang="en-US" sz="1865">
                <a:solidFill>
                  <a:schemeClr val="tx2"/>
                </a:solidFill>
                <a:latin typeface="微软雅黑" panose="020B0503020204020204" charset="-122"/>
                <a:ea typeface="微软雅黑" panose="020B0503020204020204" charset="-122"/>
                <a:cs typeface="微软雅黑" panose="020B0503020204020204" charset="-122"/>
              </a:rPr>
              <a:t>其中p是一个变参数：</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r>
              <a:rPr lang="zh-CN" altLang="en-US" sz="1865">
                <a:solidFill>
                  <a:schemeClr val="tx2"/>
                </a:solidFill>
                <a:latin typeface="微软雅黑" panose="020B0503020204020204" charset="-122"/>
                <a:ea typeface="微软雅黑" panose="020B0503020204020204" charset="-122"/>
                <a:cs typeface="微软雅黑" panose="020B0503020204020204" charset="-122"/>
              </a:rPr>
              <a:t>当p=1时，就是曼哈顿距离；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r>
              <a:rPr lang="zh-CN" altLang="en-US" sz="1865">
                <a:solidFill>
                  <a:schemeClr val="tx2"/>
                </a:solidFill>
                <a:latin typeface="微软雅黑" panose="020B0503020204020204" charset="-122"/>
                <a:ea typeface="微软雅黑" panose="020B0503020204020204" charset="-122"/>
                <a:cs typeface="微软雅黑" panose="020B0503020204020204" charset="-122"/>
              </a:rPr>
              <a:t>当p=2时，就是欧氏距离；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r>
              <a:rPr lang="zh-CN" altLang="en-US" sz="1865">
                <a:solidFill>
                  <a:schemeClr val="tx2"/>
                </a:solidFill>
                <a:latin typeface="微软雅黑" panose="020B0503020204020204" charset="-122"/>
                <a:ea typeface="微软雅黑" panose="020B0503020204020204" charset="-122"/>
                <a:cs typeface="微软雅黑" panose="020B0503020204020204" charset="-122"/>
              </a:rPr>
              <a:t>当p→∞时，就是切比雪夫距离。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r>
              <a:rPr lang="zh-CN" altLang="en-US" sz="1865">
                <a:solidFill>
                  <a:schemeClr val="tx2"/>
                </a:solidFill>
                <a:latin typeface="微软雅黑" panose="020B0503020204020204" charset="-122"/>
                <a:ea typeface="微软雅黑" panose="020B0503020204020204" charset="-122"/>
                <a:cs typeface="微软雅黑" panose="020B0503020204020204" charset="-122"/>
              </a:rPr>
              <a:t>根据</a:t>
            </a:r>
            <a:r>
              <a:rPr lang="en-US" altLang="zh-CN" sz="1865">
                <a:solidFill>
                  <a:schemeClr val="tx2"/>
                </a:solidFill>
                <a:latin typeface="微软雅黑" panose="020B0503020204020204" charset="-122"/>
                <a:ea typeface="微软雅黑" panose="020B0503020204020204" charset="-122"/>
                <a:cs typeface="微软雅黑" panose="020B0503020204020204" charset="-122"/>
              </a:rPr>
              <a:t>p</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的不同，闵氏距离可以表示某一类/种的距离。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graphicFrame>
        <p:nvGraphicFramePr>
          <p:cNvPr id="72709" name="对象 8">
            <a:hlinkClick r:id="" action="ppaction://ole?verb="/>
          </p:cNvPr>
          <p:cNvGraphicFramePr>
            <a:graphicFrameLocks noChangeAspect="1"/>
          </p:cNvGraphicFramePr>
          <p:nvPr/>
        </p:nvGraphicFramePr>
        <p:xfrm>
          <a:off x="1706563" y="2005013"/>
          <a:ext cx="3421063" cy="1274763"/>
        </p:xfrm>
        <a:graphic>
          <a:graphicData uri="http://schemas.openxmlformats.org/presentationml/2006/ole">
            <mc:AlternateContent xmlns:mc="http://schemas.openxmlformats.org/markup-compatibility/2006">
              <mc:Choice xmlns:v="urn:schemas-microsoft-com:vml" Requires="v">
                <p:oleObj spid="_x0000_s3102" name="" r:id="rId1" imgW="1295400" imgH="482600" progId="Equation.KSEE3">
                  <p:embed/>
                </p:oleObj>
              </mc:Choice>
              <mc:Fallback>
                <p:oleObj name="" r:id="rId1" imgW="1295400" imgH="482600" progId="Equation.KSEE3">
                  <p:embed/>
                  <p:pic>
                    <p:nvPicPr>
                      <p:cNvPr id="0" name="图片 3101"/>
                      <p:cNvPicPr/>
                      <p:nvPr/>
                    </p:nvPicPr>
                    <p:blipFill>
                      <a:blip r:embed="rId2"/>
                      <a:stretch>
                        <a:fillRect/>
                      </a:stretch>
                    </p:blipFill>
                    <p:spPr>
                      <a:xfrm>
                        <a:off x="1706563" y="2005013"/>
                        <a:ext cx="3421063" cy="1274763"/>
                      </a:xfrm>
                      <a:prstGeom prst="rect">
                        <a:avLst/>
                      </a:prstGeom>
                      <a:noFill/>
                      <a:ln w="38100">
                        <a:noFill/>
                        <a:miter/>
                      </a:ln>
                    </p:spPr>
                  </p:pic>
                </p:oleObj>
              </mc:Fallback>
            </mc:AlternateContent>
          </a:graphicData>
        </a:graphic>
      </p:graphicFrame>
      <p:pic>
        <p:nvPicPr>
          <p:cNvPr id="72710" name="图片 10"/>
          <p:cNvPicPr>
            <a:picLocks noChangeAspect="1"/>
          </p:cNvPicPr>
          <p:nvPr/>
        </p:nvPicPr>
        <p:blipFill>
          <a:blip r:embed="rId3"/>
          <a:srcRect l="8694" b="8040"/>
          <a:stretch>
            <a:fillRect/>
          </a:stretch>
        </p:blipFill>
        <p:spPr>
          <a:xfrm>
            <a:off x="6950075" y="2211388"/>
            <a:ext cx="4732339" cy="3970337"/>
          </a:xfrm>
          <a:prstGeom prst="rect">
            <a:avLst/>
          </a:prstGeom>
          <a:noFill/>
          <a:ln w="9525">
            <a:noFill/>
          </a:ln>
        </p:spPr>
      </p:pic>
      <p:sp>
        <p:nvSpPr>
          <p:cNvPr id="72711" name="文本框 12"/>
          <p:cNvSpPr txBox="1"/>
          <p:nvPr/>
        </p:nvSpPr>
        <p:spPr>
          <a:xfrm>
            <a:off x="6788149" y="6181725"/>
            <a:ext cx="5056188" cy="303530"/>
          </a:xfrm>
          <a:prstGeom prst="rect">
            <a:avLst/>
          </a:prstGeom>
          <a:noFill/>
          <a:ln w="9525">
            <a:noFill/>
          </a:ln>
        </p:spPr>
        <p:txBody>
          <a:bodyPr wrap="square" anchor="t">
            <a:spAutoFit/>
          </a:bodyPr>
          <a:p>
            <a:r>
              <a:rPr lang="en-US" altLang="zh-CN" sz="1375">
                <a:latin typeface="Lato Light" charset="0"/>
              </a:rPr>
              <a:t>[Source]</a:t>
            </a:r>
            <a:r>
              <a:rPr lang="zh-CN" altLang="en-US" sz="1375">
                <a:latin typeface="Lato Light" charset="0"/>
              </a:rPr>
              <a:t>Kato J, Okada K - PLoS ONE (2011)</a:t>
            </a:r>
            <a:endParaRPr lang="en-US" altLang="zh-CN" sz="1375">
              <a:latin typeface="Lato Light" charset="0"/>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1" name="文本框 1"/>
          <p:cNvSpPr txBox="1"/>
          <p:nvPr/>
        </p:nvSpPr>
        <p:spPr>
          <a:xfrm>
            <a:off x="1619251" y="2368551"/>
            <a:ext cx="8953500" cy="3112135"/>
          </a:xfrm>
          <a:prstGeom prst="rect">
            <a:avLst/>
          </a:prstGeom>
          <a:noFill/>
          <a:ln w="9525">
            <a:noFill/>
          </a:ln>
        </p:spPr>
        <p:txBody>
          <a:bodyPr wrap="square" anchor="t">
            <a:spAutoFit/>
          </a:bodyPr>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a:t>
            </a:r>
            <a:r>
              <a:rPr lang="en-US" altLang="zh-CN" sz="1865">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）闵氏距离，包括曼哈顿距离、欧氏距离和切比雪夫距离都存在明显的缺点</a:t>
            </a:r>
            <a:r>
              <a:rPr lang="en-US" altLang="zh-CN" sz="1865">
                <a:solidFill>
                  <a:schemeClr val="tx2"/>
                </a:solidFill>
                <a:latin typeface="微软雅黑" panose="020B0503020204020204" charset="-122"/>
                <a:ea typeface="微软雅黑" panose="020B0503020204020204" charset="-122"/>
                <a:cs typeface="微软雅黑" panose="020B0503020204020204" charset="-122"/>
              </a:rPr>
              <a:t>:</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e.g. 二维样本(身高[单位:cm],体重[单位:kg]),现有三个样本：a(180,50)，b(190,50)，c(180,60)。</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a与b的闵氏距离（无论是曼哈顿距离、欧氏距离或切比雪夫距离）等于a与c的闵氏距离。但实际上身高的10cm并不能和体重的10kg划等号。</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5" name="文本框 1"/>
          <p:cNvSpPr txBox="1"/>
          <p:nvPr/>
        </p:nvSpPr>
        <p:spPr>
          <a:xfrm>
            <a:off x="1619251" y="2286000"/>
            <a:ext cx="8953500" cy="2566670"/>
          </a:xfrm>
          <a:prstGeom prst="rect">
            <a:avLst/>
          </a:prstGeom>
          <a:noFill/>
          <a:ln w="9525">
            <a:noFill/>
          </a:ln>
        </p:spPr>
        <p:txBody>
          <a:bodyPr wrap="square" anchor="t">
            <a:spAutoFit/>
          </a:bodyPr>
          <a:p>
            <a:pPr>
              <a:lnSpc>
                <a:spcPct val="150000"/>
              </a:lnSpc>
            </a:pPr>
            <a:endParaRPr lang="zh-CN" altLang="en-US" sz="1375">
              <a:solidFill>
                <a:schemeClr val="tx2"/>
              </a:solidFill>
              <a:latin typeface="Lato Light" charset="0"/>
            </a:endParaRPr>
          </a:p>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a:t>
            </a:r>
            <a:r>
              <a:rPr lang="en-US" altLang="zh-CN" sz="1865">
                <a:solidFill>
                  <a:schemeClr val="tx2"/>
                </a:solidFill>
                <a:latin typeface="微软雅黑" panose="020B0503020204020204" charset="-122"/>
                <a:ea typeface="微软雅黑" panose="020B0503020204020204" charset="-122"/>
                <a:cs typeface="微软雅黑" panose="020B0503020204020204" charset="-122"/>
              </a:rPr>
              <a:t>2</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）闵氏距离的缺点：</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(1)将各个分量的量纲(scale)，也就是“单位”相同的看待了;</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(2)未考虑各个分量的分布（期望，方差等）可能是不同的。</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9" name="文本框 1"/>
          <p:cNvSpPr txBox="1"/>
          <p:nvPr/>
        </p:nvSpPr>
        <p:spPr>
          <a:xfrm>
            <a:off x="1420707" y="1417320"/>
            <a:ext cx="7276253"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五、 马氏距离(Mahalanobis Distance)：</a:t>
            </a:r>
            <a:endParaRPr lang="zh-CN" altLang="en-US" sz="2400" b="1" dirty="0">
              <a:solidFill>
                <a:schemeClr val="tx2"/>
              </a:solidFill>
              <a:latin typeface="微软雅黑" panose="020B0503020204020204" charset="-122"/>
              <a:ea typeface="微软雅黑" panose="020B0503020204020204" charset="-122"/>
            </a:endParaRPr>
          </a:p>
        </p:txBody>
      </p:sp>
      <p:pic>
        <p:nvPicPr>
          <p:cNvPr id="75780" name="图片 2" descr="14200245_GMpj"/>
          <p:cNvPicPr>
            <a:picLocks noChangeAspect="1"/>
          </p:cNvPicPr>
          <p:nvPr/>
        </p:nvPicPr>
        <p:blipFill>
          <a:blip r:embed="rId1"/>
          <a:stretch>
            <a:fillRect/>
          </a:stretch>
        </p:blipFill>
        <p:spPr>
          <a:xfrm>
            <a:off x="2667000" y="3621088"/>
            <a:ext cx="5411788" cy="2392363"/>
          </a:xfrm>
          <a:prstGeom prst="rect">
            <a:avLst/>
          </a:prstGeom>
          <a:noFill/>
          <a:ln w="9525">
            <a:noFill/>
          </a:ln>
        </p:spPr>
      </p:pic>
      <p:sp>
        <p:nvSpPr>
          <p:cNvPr id="75781" name="文本框 6"/>
          <p:cNvSpPr txBox="1"/>
          <p:nvPr/>
        </p:nvSpPr>
        <p:spPr>
          <a:xfrm>
            <a:off x="1433513" y="2165351"/>
            <a:ext cx="8742363" cy="1817370"/>
          </a:xfrm>
          <a:prstGeom prst="rect">
            <a:avLst/>
          </a:prstGeom>
          <a:noFill/>
          <a:ln w="9525">
            <a:noFill/>
          </a:ln>
        </p:spPr>
        <p:txBody>
          <a:bodyPr wrap="square" anchor="t">
            <a:spAutoFit/>
          </a:bodyPr>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下图有两个正态分布的总体，它们的均值分别为a和b，但方差不一样，则图中的A点离哪个总体更近？或者说A有更大的概率属于谁？显然，A离左边的更近，A属于左边总体的概率更大，尽管A与a的欧式距离远一些。这就是马氏距离的直观解释。</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3" name="文本框 1"/>
          <p:cNvSpPr txBox="1"/>
          <p:nvPr/>
        </p:nvSpPr>
        <p:spPr>
          <a:xfrm>
            <a:off x="1441027" y="1417320"/>
            <a:ext cx="7276253"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五、 马氏距离(Mahalanobis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76804" name="文本框 1"/>
          <p:cNvSpPr txBox="1"/>
          <p:nvPr/>
        </p:nvSpPr>
        <p:spPr>
          <a:xfrm>
            <a:off x="1114425" y="2344739"/>
            <a:ext cx="5943600" cy="3112135"/>
          </a:xfrm>
          <a:prstGeom prst="rect">
            <a:avLst/>
          </a:prstGeom>
          <a:noFill/>
          <a:ln w="9525">
            <a:noFill/>
          </a:ln>
        </p:spPr>
        <p:txBody>
          <a:bodyPr wrap="square" anchor="t">
            <a:spAutoFit/>
          </a:bodyPr>
          <a:p>
            <a:pPr fontAlgn="auto">
              <a:lnSpc>
                <a:spcPct val="150000"/>
              </a:lnSpc>
            </a:pPr>
            <a:r>
              <a:rPr lang="zh-CN" altLang="en-US" sz="1865">
                <a:solidFill>
                  <a:schemeClr val="tx2"/>
                </a:solidFill>
                <a:latin typeface="Lato Light" charset="0"/>
              </a:rPr>
              <a:t>马氏距离是基于样本分布的一种距离。</a:t>
            </a:r>
            <a:endParaRPr lang="zh-CN" altLang="en-US" sz="1865">
              <a:solidFill>
                <a:schemeClr val="tx2"/>
              </a:solidFill>
              <a:latin typeface="Lato Light" charset="0"/>
            </a:endParaRPr>
          </a:p>
          <a:p>
            <a:pPr fontAlgn="auto">
              <a:lnSpc>
                <a:spcPct val="150000"/>
              </a:lnSpc>
            </a:pPr>
            <a:endParaRPr lang="zh-CN" altLang="en-US" sz="1865">
              <a:solidFill>
                <a:schemeClr val="tx2"/>
              </a:solidFill>
              <a:latin typeface="Lato Light" charset="0"/>
            </a:endParaRPr>
          </a:p>
          <a:p>
            <a:pPr fontAlgn="auto">
              <a:lnSpc>
                <a:spcPct val="150000"/>
              </a:lnSpc>
            </a:pPr>
            <a:r>
              <a:rPr lang="zh-CN" altLang="en-US" sz="1865">
                <a:solidFill>
                  <a:schemeClr val="tx2"/>
                </a:solidFill>
                <a:latin typeface="Lato Light" charset="0"/>
              </a:rPr>
              <a:t>物理意义就是在规范化的主成分空间中的欧氏距离。所谓规范化的主成分空间就是利用主成分分析对一些数据进行主成分分解。再对所有主成分分解轴做归一化，形成新的坐标轴。由这些坐标轴张成的空间就是规范化的主成分空间。</a:t>
            </a:r>
            <a:endParaRPr lang="zh-CN" altLang="en-US" sz="1865">
              <a:solidFill>
                <a:schemeClr val="tx2"/>
              </a:solidFill>
              <a:latin typeface="Lato Light" charset="0"/>
            </a:endParaRPr>
          </a:p>
        </p:txBody>
      </p:sp>
      <p:pic>
        <p:nvPicPr>
          <p:cNvPr id="76805" name="图片 3" descr="14200246_clMw"/>
          <p:cNvPicPr>
            <a:picLocks noChangeAspect="1"/>
          </p:cNvPicPr>
          <p:nvPr/>
        </p:nvPicPr>
        <p:blipFill>
          <a:blip r:embed="rId1"/>
          <a:stretch>
            <a:fillRect/>
          </a:stretch>
        </p:blipFill>
        <p:spPr>
          <a:xfrm>
            <a:off x="7291388" y="2136775"/>
            <a:ext cx="4286251" cy="4198939"/>
          </a:xfrm>
          <a:prstGeom prst="rect">
            <a:avLst/>
          </a:prstGeom>
          <a:noFill/>
          <a:ln w="9525">
            <a:noFill/>
          </a:ln>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289" name="组合 3"/>
          <p:cNvGrpSpPr/>
          <p:nvPr/>
        </p:nvGrpSpPr>
        <p:grpSpPr>
          <a:xfrm>
            <a:off x="1222375" y="1755775"/>
            <a:ext cx="9271000" cy="4479925"/>
            <a:chOff x="480" y="4440"/>
            <a:chExt cx="12960" cy="5400"/>
          </a:xfrm>
        </p:grpSpPr>
        <p:grpSp>
          <p:nvGrpSpPr>
            <p:cNvPr id="12290" name="Group 4"/>
            <p:cNvGrpSpPr/>
            <p:nvPr/>
          </p:nvGrpSpPr>
          <p:grpSpPr>
            <a:xfrm>
              <a:off x="480" y="4440"/>
              <a:ext cx="12960" cy="5400"/>
              <a:chOff x="192" y="1776"/>
              <a:chExt cx="5184" cy="2160"/>
            </a:xfrm>
          </p:grpSpPr>
          <p:pic>
            <p:nvPicPr>
              <p:cNvPr id="12291" name="Picture 5" descr="j0345807"/>
              <p:cNvPicPr>
                <a:picLocks noChangeAspect="1"/>
              </p:cNvPicPr>
              <p:nvPr/>
            </p:nvPicPr>
            <p:blipFill>
              <a:blip r:embed="rId1"/>
              <a:stretch>
                <a:fillRect/>
              </a:stretch>
            </p:blipFill>
            <p:spPr>
              <a:xfrm>
                <a:off x="1296" y="2160"/>
                <a:ext cx="528" cy="409"/>
              </a:xfrm>
              <a:prstGeom prst="rect">
                <a:avLst/>
              </a:prstGeom>
              <a:noFill/>
              <a:ln w="9525">
                <a:noFill/>
              </a:ln>
            </p:spPr>
          </p:pic>
          <p:pic>
            <p:nvPicPr>
              <p:cNvPr id="12292" name="Picture 6" descr="j0239589"/>
              <p:cNvPicPr>
                <a:picLocks noChangeAspect="1"/>
              </p:cNvPicPr>
              <p:nvPr/>
            </p:nvPicPr>
            <p:blipFill>
              <a:blip r:embed="rId2"/>
              <a:stretch>
                <a:fillRect/>
              </a:stretch>
            </p:blipFill>
            <p:spPr>
              <a:xfrm>
                <a:off x="4656" y="2640"/>
                <a:ext cx="720" cy="474"/>
              </a:xfrm>
              <a:prstGeom prst="rect">
                <a:avLst/>
              </a:prstGeom>
              <a:noFill/>
              <a:ln w="9525">
                <a:noFill/>
              </a:ln>
            </p:spPr>
          </p:pic>
          <p:pic>
            <p:nvPicPr>
              <p:cNvPr id="12293" name="Picture 7" descr="j0350383"/>
              <p:cNvPicPr>
                <a:picLocks noChangeAspect="1"/>
              </p:cNvPicPr>
              <p:nvPr/>
            </p:nvPicPr>
            <p:blipFill>
              <a:blip r:embed="rId3"/>
              <a:stretch>
                <a:fillRect/>
              </a:stretch>
            </p:blipFill>
            <p:spPr>
              <a:xfrm>
                <a:off x="2256" y="1968"/>
                <a:ext cx="444" cy="480"/>
              </a:xfrm>
              <a:prstGeom prst="rect">
                <a:avLst/>
              </a:prstGeom>
              <a:noFill/>
              <a:ln w="9525">
                <a:noFill/>
              </a:ln>
            </p:spPr>
          </p:pic>
          <p:pic>
            <p:nvPicPr>
              <p:cNvPr id="12294" name="Picture 8" descr="j0330631"/>
              <p:cNvPicPr>
                <a:picLocks noChangeAspect="1"/>
              </p:cNvPicPr>
              <p:nvPr/>
            </p:nvPicPr>
            <p:blipFill>
              <a:blip r:embed="rId4"/>
              <a:stretch>
                <a:fillRect/>
              </a:stretch>
            </p:blipFill>
            <p:spPr>
              <a:xfrm>
                <a:off x="1152" y="2976"/>
                <a:ext cx="373" cy="424"/>
              </a:xfrm>
              <a:prstGeom prst="rect">
                <a:avLst/>
              </a:prstGeom>
              <a:noFill/>
              <a:ln w="9525">
                <a:noFill/>
              </a:ln>
            </p:spPr>
          </p:pic>
          <p:pic>
            <p:nvPicPr>
              <p:cNvPr id="12295" name="Picture 9" descr="j0350389"/>
              <p:cNvPicPr>
                <a:picLocks noChangeAspect="1"/>
              </p:cNvPicPr>
              <p:nvPr/>
            </p:nvPicPr>
            <p:blipFill>
              <a:blip r:embed="rId5"/>
              <a:stretch>
                <a:fillRect/>
              </a:stretch>
            </p:blipFill>
            <p:spPr>
              <a:xfrm>
                <a:off x="2208" y="3168"/>
                <a:ext cx="624" cy="440"/>
              </a:xfrm>
              <a:prstGeom prst="rect">
                <a:avLst/>
              </a:prstGeom>
              <a:noFill/>
              <a:ln w="9525">
                <a:noFill/>
              </a:ln>
            </p:spPr>
          </p:pic>
          <p:pic>
            <p:nvPicPr>
              <p:cNvPr id="12296" name="Picture 10" descr="j0350356"/>
              <p:cNvPicPr>
                <a:picLocks noChangeAspect="1"/>
              </p:cNvPicPr>
              <p:nvPr/>
            </p:nvPicPr>
            <p:blipFill>
              <a:blip r:embed="rId6"/>
              <a:stretch>
                <a:fillRect/>
              </a:stretch>
            </p:blipFill>
            <p:spPr>
              <a:xfrm>
                <a:off x="1776" y="2448"/>
                <a:ext cx="720" cy="658"/>
              </a:xfrm>
              <a:prstGeom prst="rect">
                <a:avLst/>
              </a:prstGeom>
              <a:noFill/>
              <a:ln w="9525">
                <a:noFill/>
              </a:ln>
            </p:spPr>
          </p:pic>
          <p:sp>
            <p:nvSpPr>
              <p:cNvPr id="12297" name="Oval 11"/>
              <p:cNvSpPr/>
              <p:nvPr/>
            </p:nvSpPr>
            <p:spPr>
              <a:xfrm>
                <a:off x="816" y="1776"/>
                <a:ext cx="2544" cy="2160"/>
              </a:xfrm>
              <a:prstGeom prst="ellipse">
                <a:avLst/>
              </a:prstGeom>
              <a:noFill/>
              <a:ln w="12700" cap="flat" cmpd="sng">
                <a:solidFill>
                  <a:srgbClr val="FF0000"/>
                </a:solidFill>
                <a:prstDash val="dash"/>
                <a:round/>
                <a:headEnd type="none" w="med" len="med"/>
                <a:tailEnd type="none" w="med" len="med"/>
              </a:ln>
            </p:spPr>
            <p:txBody>
              <a:bodyPr wrap="none" anchor="ctr"/>
              <a:p>
                <a:endParaRPr lang="en-US" altLang="en-US" sz="1400" b="1">
                  <a:latin typeface="Arial" panose="020B0604020202020204" pitchFamily="34" charset="0"/>
                </a:endParaRPr>
              </a:p>
            </p:txBody>
          </p:sp>
          <p:sp>
            <p:nvSpPr>
              <p:cNvPr id="12298" name="Text Box 12"/>
              <p:cNvSpPr txBox="1"/>
              <p:nvPr/>
            </p:nvSpPr>
            <p:spPr>
              <a:xfrm>
                <a:off x="192" y="3312"/>
                <a:ext cx="864" cy="249"/>
              </a:xfrm>
              <a:prstGeom prst="rect">
                <a:avLst/>
              </a:prstGeom>
              <a:noFill/>
              <a:ln w="9525">
                <a:noFill/>
              </a:ln>
            </p:spPr>
            <p:txBody>
              <a:bodyPr anchor="t">
                <a:spAutoFit/>
              </a:bodyPr>
              <a:p>
                <a:pPr>
                  <a:spcBef>
                    <a:spcPct val="50000"/>
                  </a:spcBef>
                </a:pPr>
                <a:r>
                  <a:rPr lang="en-US" altLang="en-US" sz="1375" b="1">
                    <a:latin typeface="Arial" panose="020B0604020202020204" pitchFamily="34" charset="0"/>
                  </a:rPr>
                  <a:t>Training Records</a:t>
                </a:r>
                <a:endParaRPr lang="en-US" altLang="en-US" sz="1375" b="1">
                  <a:latin typeface="Arial" panose="020B0604020202020204" pitchFamily="34" charset="0"/>
                </a:endParaRPr>
              </a:p>
            </p:txBody>
          </p:sp>
          <p:sp>
            <p:nvSpPr>
              <p:cNvPr id="12299" name="Text Box 13"/>
              <p:cNvSpPr txBox="1"/>
              <p:nvPr/>
            </p:nvSpPr>
            <p:spPr>
              <a:xfrm>
                <a:off x="4512" y="2064"/>
                <a:ext cx="864" cy="146"/>
              </a:xfrm>
              <a:prstGeom prst="rect">
                <a:avLst/>
              </a:prstGeom>
              <a:noFill/>
              <a:ln w="9525">
                <a:noFill/>
              </a:ln>
            </p:spPr>
            <p:txBody>
              <a:bodyPr anchor="t">
                <a:spAutoFit/>
              </a:bodyPr>
              <a:p>
                <a:pPr algn="ctr">
                  <a:spcBef>
                    <a:spcPct val="50000"/>
                  </a:spcBef>
                </a:pPr>
                <a:r>
                  <a:rPr lang="en-US" altLang="en-US" sz="1375" b="1">
                    <a:latin typeface="Arial" panose="020B0604020202020204" pitchFamily="34" charset="0"/>
                  </a:rPr>
                  <a:t>Test Record</a:t>
                </a:r>
                <a:endParaRPr lang="en-US" altLang="en-US" sz="1375" b="1">
                  <a:latin typeface="Arial" panose="020B0604020202020204" pitchFamily="34" charset="0"/>
                </a:endParaRPr>
              </a:p>
            </p:txBody>
          </p:sp>
        </p:grpSp>
        <p:grpSp>
          <p:nvGrpSpPr>
            <p:cNvPr id="12300" name="Group 14"/>
            <p:cNvGrpSpPr/>
            <p:nvPr/>
          </p:nvGrpSpPr>
          <p:grpSpPr>
            <a:xfrm>
              <a:off x="4200" y="4800"/>
              <a:ext cx="7200" cy="3600"/>
              <a:chOff x="1680" y="1920"/>
              <a:chExt cx="2880" cy="1440"/>
            </a:xfrm>
          </p:grpSpPr>
          <p:sp>
            <p:nvSpPr>
              <p:cNvPr id="12301" name="Text Box 15"/>
              <p:cNvSpPr txBox="1"/>
              <p:nvPr/>
            </p:nvSpPr>
            <p:spPr>
              <a:xfrm>
                <a:off x="3312" y="1920"/>
                <a:ext cx="864" cy="249"/>
              </a:xfrm>
              <a:prstGeom prst="rect">
                <a:avLst/>
              </a:prstGeom>
              <a:noFill/>
              <a:ln w="9525">
                <a:noFill/>
              </a:ln>
            </p:spPr>
            <p:txBody>
              <a:bodyPr anchor="t">
                <a:spAutoFit/>
              </a:bodyPr>
              <a:p>
                <a:pPr>
                  <a:spcBef>
                    <a:spcPct val="50000"/>
                  </a:spcBef>
                </a:pPr>
                <a:r>
                  <a:rPr lang="en-US" altLang="en-US" sz="1375" b="1">
                    <a:latin typeface="Arial" panose="020B0604020202020204" pitchFamily="34" charset="0"/>
                  </a:rPr>
                  <a:t>Compute Distance</a:t>
                </a:r>
                <a:endParaRPr lang="en-US" altLang="en-US" sz="1375" b="1">
                  <a:latin typeface="Arial" panose="020B0604020202020204" pitchFamily="34" charset="0"/>
                </a:endParaRPr>
              </a:p>
            </p:txBody>
          </p:sp>
          <p:grpSp>
            <p:nvGrpSpPr>
              <p:cNvPr id="12302" name="Group 16"/>
              <p:cNvGrpSpPr/>
              <p:nvPr/>
            </p:nvGrpSpPr>
            <p:grpSpPr>
              <a:xfrm>
                <a:off x="1680" y="2256"/>
                <a:ext cx="2880" cy="1104"/>
                <a:chOff x="1680" y="2256"/>
                <a:chExt cx="2880" cy="1104"/>
              </a:xfrm>
            </p:grpSpPr>
            <p:sp>
              <p:nvSpPr>
                <p:cNvPr id="12303" name="Line 17"/>
                <p:cNvSpPr/>
                <p:nvPr/>
              </p:nvSpPr>
              <p:spPr>
                <a:xfrm>
                  <a:off x="2832" y="2256"/>
                  <a:ext cx="1680" cy="576"/>
                </a:xfrm>
                <a:prstGeom prst="line">
                  <a:avLst/>
                </a:prstGeom>
                <a:ln w="38100" cap="flat" cmpd="sng">
                  <a:solidFill>
                    <a:srgbClr val="FF0000"/>
                  </a:solidFill>
                  <a:prstDash val="solid"/>
                  <a:round/>
                  <a:headEnd type="none" w="med" len="med"/>
                  <a:tailEnd type="triangle" w="med" len="med"/>
                </a:ln>
              </p:spPr>
              <p:txBody>
                <a:bodyPr anchor="t"/>
                <a:p>
                  <a:endParaRPr lang="en-US" altLang="zh-CN" sz="1375">
                    <a:latin typeface="Lato Light" charset="0"/>
                  </a:endParaRPr>
                </a:p>
              </p:txBody>
            </p:sp>
            <p:sp>
              <p:nvSpPr>
                <p:cNvPr id="12304" name="Line 18"/>
                <p:cNvSpPr/>
                <p:nvPr/>
              </p:nvSpPr>
              <p:spPr>
                <a:xfrm>
                  <a:off x="2544" y="2880"/>
                  <a:ext cx="2016" cy="48"/>
                </a:xfrm>
                <a:prstGeom prst="line">
                  <a:avLst/>
                </a:prstGeom>
                <a:ln w="38100" cap="flat" cmpd="sng">
                  <a:solidFill>
                    <a:srgbClr val="FF0000"/>
                  </a:solidFill>
                  <a:prstDash val="solid"/>
                  <a:round/>
                  <a:headEnd type="none" w="med" len="med"/>
                  <a:tailEnd type="triangle" w="med" len="med"/>
                </a:ln>
              </p:spPr>
              <p:txBody>
                <a:bodyPr anchor="t"/>
                <a:p>
                  <a:endParaRPr lang="en-US" altLang="zh-CN" sz="1375">
                    <a:latin typeface="Lato Light" charset="0"/>
                  </a:endParaRPr>
                </a:p>
              </p:txBody>
            </p:sp>
            <p:sp>
              <p:nvSpPr>
                <p:cNvPr id="12305" name="Line 19"/>
                <p:cNvSpPr/>
                <p:nvPr/>
              </p:nvSpPr>
              <p:spPr>
                <a:xfrm flipV="1">
                  <a:off x="2928" y="3072"/>
                  <a:ext cx="1584" cy="288"/>
                </a:xfrm>
                <a:prstGeom prst="line">
                  <a:avLst/>
                </a:prstGeom>
                <a:ln w="38100" cap="flat" cmpd="sng">
                  <a:solidFill>
                    <a:srgbClr val="FF0000"/>
                  </a:solidFill>
                  <a:prstDash val="solid"/>
                  <a:round/>
                  <a:headEnd type="none" w="med" len="med"/>
                  <a:tailEnd type="triangle" w="med" len="med"/>
                </a:ln>
              </p:spPr>
              <p:txBody>
                <a:bodyPr anchor="t"/>
                <a:p>
                  <a:endParaRPr lang="en-US" altLang="zh-CN" sz="1375">
                    <a:latin typeface="Lato Light" charset="0"/>
                  </a:endParaRPr>
                </a:p>
              </p:txBody>
            </p:sp>
            <p:sp>
              <p:nvSpPr>
                <p:cNvPr id="12306" name="Line 20"/>
                <p:cNvSpPr/>
                <p:nvPr/>
              </p:nvSpPr>
              <p:spPr>
                <a:xfrm flipV="1">
                  <a:off x="1680" y="3024"/>
                  <a:ext cx="2832" cy="192"/>
                </a:xfrm>
                <a:prstGeom prst="line">
                  <a:avLst/>
                </a:prstGeom>
                <a:ln w="38100" cap="flat" cmpd="sng">
                  <a:solidFill>
                    <a:srgbClr val="FF0000"/>
                  </a:solidFill>
                  <a:prstDash val="solid"/>
                  <a:round/>
                  <a:headEnd type="none" w="med" len="med"/>
                  <a:tailEnd type="triangle" w="med" len="med"/>
                </a:ln>
              </p:spPr>
              <p:txBody>
                <a:bodyPr anchor="t"/>
                <a:p>
                  <a:endParaRPr lang="en-US" altLang="zh-CN" sz="1375">
                    <a:latin typeface="Lato Light" charset="0"/>
                  </a:endParaRPr>
                </a:p>
              </p:txBody>
            </p:sp>
            <p:sp>
              <p:nvSpPr>
                <p:cNvPr id="12307" name="Line 21"/>
                <p:cNvSpPr/>
                <p:nvPr/>
              </p:nvSpPr>
              <p:spPr>
                <a:xfrm>
                  <a:off x="1920" y="2352"/>
                  <a:ext cx="2544" cy="528"/>
                </a:xfrm>
                <a:prstGeom prst="line">
                  <a:avLst/>
                </a:prstGeom>
                <a:ln w="38100" cap="flat" cmpd="sng">
                  <a:solidFill>
                    <a:srgbClr val="FF0000"/>
                  </a:solidFill>
                  <a:prstDash val="solid"/>
                  <a:round/>
                  <a:headEnd type="none" w="med" len="med"/>
                  <a:tailEnd type="triangle" w="med" len="med"/>
                </a:ln>
              </p:spPr>
              <p:txBody>
                <a:bodyPr anchor="t"/>
                <a:p>
                  <a:endParaRPr lang="en-US" altLang="zh-CN" sz="1375">
                    <a:latin typeface="Lato Light" charset="0"/>
                  </a:endParaRPr>
                </a:p>
              </p:txBody>
            </p:sp>
          </p:grpSp>
        </p:grpSp>
        <p:grpSp>
          <p:nvGrpSpPr>
            <p:cNvPr id="12308" name="Group 22"/>
            <p:cNvGrpSpPr/>
            <p:nvPr/>
          </p:nvGrpSpPr>
          <p:grpSpPr>
            <a:xfrm>
              <a:off x="6360" y="7200"/>
              <a:ext cx="5280" cy="1703"/>
              <a:chOff x="2544" y="2880"/>
              <a:chExt cx="2112" cy="681"/>
            </a:xfrm>
          </p:grpSpPr>
          <p:sp>
            <p:nvSpPr>
              <p:cNvPr id="12309" name="Text Box 23"/>
              <p:cNvSpPr txBox="1"/>
              <p:nvPr/>
            </p:nvSpPr>
            <p:spPr>
              <a:xfrm>
                <a:off x="3264" y="3312"/>
                <a:ext cx="1392" cy="249"/>
              </a:xfrm>
              <a:prstGeom prst="rect">
                <a:avLst/>
              </a:prstGeom>
              <a:noFill/>
              <a:ln w="9525">
                <a:noFill/>
              </a:ln>
            </p:spPr>
            <p:txBody>
              <a:bodyPr anchor="t">
                <a:spAutoFit/>
              </a:bodyPr>
              <a:p>
                <a:pPr>
                  <a:spcBef>
                    <a:spcPct val="50000"/>
                  </a:spcBef>
                </a:pPr>
                <a:r>
                  <a:rPr lang="en-US" altLang="en-US" sz="1375" b="1">
                    <a:latin typeface="Arial" panose="020B0604020202020204" pitchFamily="34" charset="0"/>
                  </a:rPr>
                  <a:t>Choose k of the “nearest” records</a:t>
                </a:r>
                <a:endParaRPr lang="en-US" altLang="en-US" sz="1375" b="1">
                  <a:latin typeface="Arial" panose="020B0604020202020204" pitchFamily="34" charset="0"/>
                </a:endParaRPr>
              </a:p>
            </p:txBody>
          </p:sp>
          <p:grpSp>
            <p:nvGrpSpPr>
              <p:cNvPr id="12310" name="Group 24"/>
              <p:cNvGrpSpPr/>
              <p:nvPr/>
            </p:nvGrpSpPr>
            <p:grpSpPr>
              <a:xfrm>
                <a:off x="2544" y="2880"/>
                <a:ext cx="2016" cy="480"/>
                <a:chOff x="2544" y="2880"/>
                <a:chExt cx="2016" cy="480"/>
              </a:xfrm>
            </p:grpSpPr>
            <p:sp>
              <p:nvSpPr>
                <p:cNvPr id="12311" name="Line 25"/>
                <p:cNvSpPr/>
                <p:nvPr/>
              </p:nvSpPr>
              <p:spPr>
                <a:xfrm>
                  <a:off x="2544" y="2880"/>
                  <a:ext cx="2016" cy="48"/>
                </a:xfrm>
                <a:prstGeom prst="line">
                  <a:avLst/>
                </a:prstGeom>
                <a:ln w="44450" cap="flat" cmpd="sng">
                  <a:solidFill>
                    <a:srgbClr val="0000FF"/>
                  </a:solidFill>
                  <a:prstDash val="solid"/>
                  <a:round/>
                  <a:headEnd type="none" w="med" len="med"/>
                  <a:tailEnd type="triangle" w="med" len="med"/>
                </a:ln>
              </p:spPr>
              <p:txBody>
                <a:bodyPr anchor="t"/>
                <a:p>
                  <a:endParaRPr lang="en-US" altLang="zh-CN" sz="1375">
                    <a:latin typeface="Lato Light" charset="0"/>
                  </a:endParaRPr>
                </a:p>
              </p:txBody>
            </p:sp>
            <p:sp>
              <p:nvSpPr>
                <p:cNvPr id="12312" name="Line 26"/>
                <p:cNvSpPr/>
                <p:nvPr/>
              </p:nvSpPr>
              <p:spPr>
                <a:xfrm flipV="1">
                  <a:off x="2928" y="3072"/>
                  <a:ext cx="1584" cy="288"/>
                </a:xfrm>
                <a:prstGeom prst="line">
                  <a:avLst/>
                </a:prstGeom>
                <a:ln w="44450" cap="flat" cmpd="sng">
                  <a:solidFill>
                    <a:srgbClr val="0000FF"/>
                  </a:solidFill>
                  <a:prstDash val="solid"/>
                  <a:round/>
                  <a:headEnd type="none" w="med" len="med"/>
                  <a:tailEnd type="triangle" w="med" len="med"/>
                </a:ln>
              </p:spPr>
              <p:txBody>
                <a:bodyPr anchor="t"/>
                <a:p>
                  <a:endParaRPr lang="en-US" altLang="zh-CN" sz="1375">
                    <a:latin typeface="Lato Light" charset="0"/>
                  </a:endParaRPr>
                </a:p>
              </p:txBody>
            </p:sp>
          </p:grpSp>
        </p:grpSp>
      </p:grpSp>
      <p:sp>
        <p:nvSpPr>
          <p:cNvPr id="7" name="文本框 6"/>
          <p:cNvSpPr txBox="1"/>
          <p:nvPr/>
        </p:nvSpPr>
        <p:spPr>
          <a:xfrm>
            <a:off x="7827963" y="6148388"/>
            <a:ext cx="3784600" cy="306705"/>
          </a:xfrm>
          <a:prstGeom prst="rect">
            <a:avLst/>
          </a:prstGeom>
          <a:noFill/>
        </p:spPr>
        <p:txBody>
          <a:bodyPr wrap="none" rtlCol="0" anchor="t">
            <a:spAutoFit/>
          </a:bodyPr>
          <a:p>
            <a:pPr marR="0" algn="ctr" defTabSz="914400" eaLnBrk="0" hangingPunct="0">
              <a:buClrTx/>
              <a:buSzTx/>
              <a:buFontTx/>
              <a:buNone/>
              <a:defRPr/>
            </a:pPr>
            <a:r>
              <a:rPr lang="zh-CN" altLang="en-US" sz="1400" b="1" noProof="0" smtClean="0">
                <a:solidFill>
                  <a:schemeClr val="tx1">
                    <a:tint val="75000"/>
                  </a:schemeClr>
                </a:solidFill>
                <a:latin typeface="Palatino Linotype" panose="02040502050505030304" pitchFamily="18" charset="0"/>
                <a:ea typeface="+mn-ea"/>
                <a:cs typeface="+mn-cs"/>
                <a:sym typeface="+mn-ea"/>
              </a:rPr>
              <a:t>《</a:t>
            </a:r>
            <a:r>
              <a:rPr lang="en-US" sz="1400" noProof="0" smtClean="0">
                <a:solidFill>
                  <a:schemeClr val="tx1">
                    <a:tint val="75000"/>
                  </a:schemeClr>
                </a:solidFill>
                <a:latin typeface="Palatino Linotype" panose="02040502050505030304" pitchFamily="18" charset="0"/>
                <a:ea typeface="+mn-ea"/>
                <a:cs typeface="Palatino Linotype" panose="02040502050505030304" pitchFamily="18" charset="0"/>
                <a:sym typeface="+mn-ea"/>
              </a:rPr>
              <a:t>Introduction to Data Mining, 2nd Edition</a:t>
            </a:r>
            <a:r>
              <a:rPr lang="zh-CN" altLang="en-US" sz="1400" noProof="0" smtClean="0">
                <a:solidFill>
                  <a:schemeClr val="tx1">
                    <a:tint val="75000"/>
                  </a:schemeClr>
                </a:solidFill>
                <a:latin typeface="Palatino Linotype" panose="02040502050505030304" pitchFamily="18" charset="0"/>
                <a:ea typeface="+mn-ea"/>
                <a:cs typeface="Palatino Linotype" panose="02040502050505030304" pitchFamily="18" charset="0"/>
                <a:sym typeface="+mn-ea"/>
              </a:rPr>
              <a:t>》</a:t>
            </a:r>
            <a:endParaRPr lang="zh-CN" altLang="en-US" sz="1400" noProof="0" smtClean="0">
              <a:solidFill>
                <a:schemeClr val="tx1">
                  <a:tint val="75000"/>
                </a:schemeClr>
              </a:solidFill>
              <a:latin typeface="Palatino Linotype" panose="02040502050505030304" pitchFamily="18" charset="0"/>
              <a:cs typeface="Palatino Linotype" panose="02040502050505030304" pitchFamily="18" charset="0"/>
              <a:sym typeface="+mn-ea"/>
            </a:endParaRPr>
          </a:p>
        </p:txBody>
      </p:sp>
      <p:sp>
        <p:nvSpPr>
          <p:cNvPr id="4"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 KNN</a:t>
            </a:r>
            <a:r>
              <a:rPr lang="zh-CN" altLang="en-US" spc="0" dirty="0">
                <a:solidFill>
                  <a:schemeClr val="accent1"/>
                </a:solidFill>
                <a:latin typeface="Arial" panose="020B0604020202020204" pitchFamily="34" charset="0"/>
                <a:ea typeface="方正黑体简体" panose="02000000000000000000" charset="-122"/>
                <a:sym typeface="+mn-ea"/>
              </a:rPr>
              <a:t>算法简介</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7"/>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7" name="文本框 1"/>
          <p:cNvSpPr txBox="1"/>
          <p:nvPr/>
        </p:nvSpPr>
        <p:spPr>
          <a:xfrm>
            <a:off x="1420707" y="1417320"/>
            <a:ext cx="7276253"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五、 马氏距离(Mahalanobis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77828" name="文本框 1"/>
          <p:cNvSpPr txBox="1"/>
          <p:nvPr/>
        </p:nvSpPr>
        <p:spPr>
          <a:xfrm>
            <a:off x="1420813" y="2051051"/>
            <a:ext cx="7808912" cy="1378585"/>
          </a:xfrm>
          <a:prstGeom prst="rect">
            <a:avLst/>
          </a:prstGeom>
          <a:noFill/>
          <a:ln w="9525">
            <a:noFill/>
          </a:ln>
        </p:spPr>
        <p:txBody>
          <a:bodyPr wrap="square" anchor="t">
            <a:spAutoFit/>
          </a:bodyPr>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定义：有M个样本向量X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1</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m</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，协方差矩阵记为S，均值记为向量μ，则其中样本向量X到μ的马氏距离表示为：</a:t>
            </a:r>
            <a:endParaRPr lang="zh-CN" altLang="en-US" sz="1375">
              <a:solidFill>
                <a:schemeClr val="tx2"/>
              </a:solidFill>
              <a:latin typeface="Lato Light" charset="0"/>
            </a:endParaRPr>
          </a:p>
          <a:p>
            <a:endParaRPr lang="zh-CN" altLang="en-US" sz="1375">
              <a:solidFill>
                <a:schemeClr val="tx2"/>
              </a:solidFill>
              <a:latin typeface="Lato Light" charset="0"/>
            </a:endParaRPr>
          </a:p>
          <a:p>
            <a:endParaRPr lang="zh-CN" altLang="en-US" sz="1375">
              <a:solidFill>
                <a:schemeClr val="tx2"/>
              </a:solidFill>
              <a:latin typeface="Lato Light" charset="0"/>
            </a:endParaRPr>
          </a:p>
        </p:txBody>
      </p:sp>
      <p:graphicFrame>
        <p:nvGraphicFramePr>
          <p:cNvPr id="77829" name="对象 2">
            <a:hlinkClick r:id="" action="ppaction://ole?verb="/>
          </p:cNvPr>
          <p:cNvGraphicFramePr>
            <a:graphicFrameLocks noChangeAspect="1"/>
          </p:cNvGraphicFramePr>
          <p:nvPr/>
        </p:nvGraphicFramePr>
        <p:xfrm>
          <a:off x="2584451" y="2857500"/>
          <a:ext cx="5545139" cy="836613"/>
        </p:xfrm>
        <a:graphic>
          <a:graphicData uri="http://schemas.openxmlformats.org/presentationml/2006/ole">
            <mc:AlternateContent xmlns:mc="http://schemas.openxmlformats.org/markup-compatibility/2006">
              <mc:Choice xmlns:v="urn:schemas-microsoft-com:vml" Requires="v">
                <p:oleObj spid="_x0000_s3079" name="" r:id="rId1" imgW="1854200" imgH="279400" progId="Equation.KSEE3">
                  <p:embed/>
                </p:oleObj>
              </mc:Choice>
              <mc:Fallback>
                <p:oleObj name="" r:id="rId1" imgW="1854200" imgH="279400" progId="Equation.KSEE3">
                  <p:embed/>
                  <p:pic>
                    <p:nvPicPr>
                      <p:cNvPr id="0" name="图片 3078"/>
                      <p:cNvPicPr/>
                      <p:nvPr/>
                    </p:nvPicPr>
                    <p:blipFill>
                      <a:blip r:embed="rId2"/>
                      <a:stretch>
                        <a:fillRect/>
                      </a:stretch>
                    </p:blipFill>
                    <p:spPr>
                      <a:xfrm>
                        <a:off x="2584451" y="2857500"/>
                        <a:ext cx="5545139" cy="836613"/>
                      </a:xfrm>
                      <a:prstGeom prst="rect">
                        <a:avLst/>
                      </a:prstGeom>
                      <a:noFill/>
                      <a:ln w="38100">
                        <a:noFill/>
                        <a:miter/>
                      </a:ln>
                    </p:spPr>
                  </p:pic>
                </p:oleObj>
              </mc:Fallback>
            </mc:AlternateContent>
          </a:graphicData>
        </a:graphic>
      </p:graphicFrame>
      <p:sp>
        <p:nvSpPr>
          <p:cNvPr id="77830" name="文本框 3"/>
          <p:cNvSpPr txBox="1"/>
          <p:nvPr/>
        </p:nvSpPr>
        <p:spPr>
          <a:xfrm>
            <a:off x="1420813" y="3694113"/>
            <a:ext cx="9104312" cy="2248535"/>
          </a:xfrm>
          <a:prstGeom prst="rect">
            <a:avLst/>
          </a:prstGeom>
          <a:noFill/>
          <a:ln w="9525">
            <a:noFill/>
          </a:ln>
        </p:spPr>
        <p:txBody>
          <a:bodyPr wrap="square" anchor="t">
            <a:spAutoFit/>
          </a:bodyPr>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向量Xi与Xj之间的马氏距离定义为：</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若协方差矩阵是单位矩阵（各个样本向量之间独立同分布），则X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i</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与X</a:t>
            </a:r>
            <a:r>
              <a:rPr lang="zh-CN" altLang="en-US" sz="1865" baseline="-25000">
                <a:solidFill>
                  <a:schemeClr val="tx2"/>
                </a:solidFill>
                <a:latin typeface="微软雅黑" panose="020B0503020204020204" charset="-122"/>
                <a:ea typeface="微软雅黑" panose="020B0503020204020204" charset="-122"/>
                <a:cs typeface="微软雅黑" panose="020B0503020204020204" charset="-122"/>
              </a:rPr>
              <a:t>j</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之间的马氏距离等于他们的欧氏距离（若协方差矩阵是对角矩阵，则就是标准化欧氏距离。）：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graphicFrame>
        <p:nvGraphicFramePr>
          <p:cNvPr id="77831" name="对象 5">
            <a:hlinkClick r:id="" action="ppaction://ole?verb="/>
          </p:cNvPr>
          <p:cNvGraphicFramePr>
            <a:graphicFrameLocks noChangeAspect="1"/>
          </p:cNvGraphicFramePr>
          <p:nvPr/>
        </p:nvGraphicFramePr>
        <p:xfrm>
          <a:off x="2533651" y="4281381"/>
          <a:ext cx="6162675" cy="777875"/>
        </p:xfrm>
        <a:graphic>
          <a:graphicData uri="http://schemas.openxmlformats.org/presentationml/2006/ole">
            <mc:AlternateContent xmlns:mc="http://schemas.openxmlformats.org/markup-compatibility/2006">
              <mc:Choice xmlns:v="urn:schemas-microsoft-com:vml" Requires="v">
                <p:oleObj spid="_x0000_s3078" name="" r:id="rId3" imgW="2413000" imgH="304800" progId="Equation.KSEE3">
                  <p:embed/>
                </p:oleObj>
              </mc:Choice>
              <mc:Fallback>
                <p:oleObj name="" r:id="rId3" imgW="2413000" imgH="304800" progId="Equation.KSEE3">
                  <p:embed/>
                  <p:pic>
                    <p:nvPicPr>
                      <p:cNvPr id="0" name="图片 3077"/>
                      <p:cNvPicPr/>
                      <p:nvPr/>
                    </p:nvPicPr>
                    <p:blipFill>
                      <a:blip r:embed="rId4"/>
                      <a:stretch>
                        <a:fillRect/>
                      </a:stretch>
                    </p:blipFill>
                    <p:spPr>
                      <a:xfrm>
                        <a:off x="2533651" y="4281381"/>
                        <a:ext cx="6162675" cy="777875"/>
                      </a:xfrm>
                      <a:prstGeom prst="rect">
                        <a:avLst/>
                      </a:prstGeom>
                      <a:noFill/>
                      <a:ln w="38100">
                        <a:noFill/>
                        <a:miter/>
                      </a:ln>
                    </p:spPr>
                  </p:pic>
                </p:oleObj>
              </mc:Fallback>
            </mc:AlternateContent>
          </a:graphicData>
        </a:graphic>
      </p:graphicFrame>
      <p:graphicFrame>
        <p:nvGraphicFramePr>
          <p:cNvPr id="77832" name="对象 6">
            <a:hlinkClick r:id="" action="ppaction://ole?verb="/>
          </p:cNvPr>
          <p:cNvGraphicFramePr>
            <a:graphicFrameLocks noChangeAspect="1"/>
          </p:cNvGraphicFramePr>
          <p:nvPr/>
        </p:nvGraphicFramePr>
        <p:xfrm>
          <a:off x="2533651" y="5883593"/>
          <a:ext cx="5643563" cy="779463"/>
        </p:xfrm>
        <a:graphic>
          <a:graphicData uri="http://schemas.openxmlformats.org/presentationml/2006/ole">
            <mc:AlternateContent xmlns:mc="http://schemas.openxmlformats.org/markup-compatibility/2006">
              <mc:Choice xmlns:v="urn:schemas-microsoft-com:vml" Requires="v">
                <p:oleObj spid="_x0000_s3080" name="" r:id="rId5" imgW="2209800" imgH="304800" progId="Equation.KSEE3">
                  <p:embed/>
                </p:oleObj>
              </mc:Choice>
              <mc:Fallback>
                <p:oleObj name="" r:id="rId5" imgW="2209800" imgH="304800" progId="Equation.KSEE3">
                  <p:embed/>
                  <p:pic>
                    <p:nvPicPr>
                      <p:cNvPr id="0" name="图片 3079"/>
                      <p:cNvPicPr/>
                      <p:nvPr/>
                    </p:nvPicPr>
                    <p:blipFill>
                      <a:blip r:embed="rId6"/>
                      <a:stretch>
                        <a:fillRect/>
                      </a:stretch>
                    </p:blipFill>
                    <p:spPr>
                      <a:xfrm>
                        <a:off x="2533651" y="5883593"/>
                        <a:ext cx="5643563" cy="779463"/>
                      </a:xfrm>
                      <a:prstGeom prst="rect">
                        <a:avLst/>
                      </a:prstGeom>
                      <a:noFill/>
                      <a:ln w="38100">
                        <a:noFill/>
                        <a:miter/>
                      </a:ln>
                    </p:spPr>
                  </p:pic>
                </p:oleObj>
              </mc:Fallback>
            </mc:AlternateContent>
          </a:graphicData>
        </a:graphic>
      </p:graphicFrame>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1" name="文本框 1"/>
          <p:cNvSpPr txBox="1"/>
          <p:nvPr/>
        </p:nvSpPr>
        <p:spPr>
          <a:xfrm>
            <a:off x="1420707" y="1417320"/>
            <a:ext cx="7276253"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五、 马氏距离(Mahalanobis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78852" name="文本框 8"/>
          <p:cNvSpPr txBox="1"/>
          <p:nvPr/>
        </p:nvSpPr>
        <p:spPr>
          <a:xfrm>
            <a:off x="1433513" y="2228851"/>
            <a:ext cx="2540000" cy="378460"/>
          </a:xfrm>
          <a:prstGeom prst="rect">
            <a:avLst/>
          </a:prstGeom>
          <a:noFill/>
          <a:ln w="9525">
            <a:noFill/>
          </a:ln>
        </p:spPr>
        <p:txBody>
          <a:bodyPr wrap="square" anchor="t">
            <a:spAutoFit/>
          </a:bodyPr>
          <a:p>
            <a:r>
              <a:rPr lang="zh-CN" altLang="en-US" sz="1865">
                <a:solidFill>
                  <a:schemeClr val="tx2"/>
                </a:solidFill>
                <a:latin typeface="微软雅黑" panose="020B0503020204020204" charset="-122"/>
                <a:ea typeface="微软雅黑" panose="020B0503020204020204" charset="-122"/>
                <a:cs typeface="微软雅黑" panose="020B0503020204020204" charset="-122"/>
              </a:rPr>
              <a:t>欧式距离&amp;马氏距离：</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pic>
        <p:nvPicPr>
          <p:cNvPr id="78853" name="图片 9" descr="14200249_bR05"/>
          <p:cNvPicPr>
            <a:picLocks noChangeAspect="1"/>
          </p:cNvPicPr>
          <p:nvPr/>
        </p:nvPicPr>
        <p:blipFill>
          <a:blip r:embed="rId1"/>
          <a:stretch>
            <a:fillRect/>
          </a:stretch>
        </p:blipFill>
        <p:spPr>
          <a:xfrm>
            <a:off x="809625" y="2713039"/>
            <a:ext cx="5106988" cy="3116263"/>
          </a:xfrm>
          <a:prstGeom prst="rect">
            <a:avLst/>
          </a:prstGeom>
          <a:noFill/>
          <a:ln w="9525">
            <a:noFill/>
          </a:ln>
        </p:spPr>
      </p:pic>
      <p:pic>
        <p:nvPicPr>
          <p:cNvPr id="78854" name="图片 10" descr="14200250_PvyV"/>
          <p:cNvPicPr>
            <a:picLocks noChangeAspect="1"/>
          </p:cNvPicPr>
          <p:nvPr/>
        </p:nvPicPr>
        <p:blipFill>
          <a:blip r:embed="rId2"/>
          <a:stretch>
            <a:fillRect/>
          </a:stretch>
        </p:blipFill>
        <p:spPr>
          <a:xfrm>
            <a:off x="6457951" y="2713039"/>
            <a:ext cx="5108575" cy="3116263"/>
          </a:xfrm>
          <a:prstGeom prst="rect">
            <a:avLst/>
          </a:prstGeom>
          <a:noFill/>
          <a:ln w="9525">
            <a:noFill/>
          </a:ln>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5" name="文本框 1"/>
          <p:cNvSpPr txBox="1"/>
          <p:nvPr/>
        </p:nvSpPr>
        <p:spPr>
          <a:xfrm>
            <a:off x="1420707" y="1417320"/>
            <a:ext cx="7276253"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五、 马氏距离(Mahalanobis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14" name="任意多边形 13"/>
          <p:cNvSpPr/>
          <p:nvPr>
            <p:custDataLst>
              <p:tags r:id="rId1"/>
            </p:custDataLst>
          </p:nvPr>
        </p:nvSpPr>
        <p:spPr>
          <a:xfrm rot="3129379">
            <a:off x="4113213" y="3340100"/>
            <a:ext cx="2776539" cy="1500188"/>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rgbClr val="178AA1"/>
          </a:solidFill>
          <a:ln w="76200">
            <a:noFill/>
          </a:ln>
        </p:spPr>
        <p:style>
          <a:lnRef idx="2">
            <a:srgbClr val="4276AA">
              <a:shade val="50000"/>
            </a:srgbClr>
          </a:lnRef>
          <a:fillRef idx="1">
            <a:srgbClr val="4276AA"/>
          </a:fillRef>
          <a:effectRef idx="0">
            <a:srgbClr val="4276AA"/>
          </a:effectRef>
          <a:fontRef idx="minor">
            <a:srgbClr val="FFFFFF"/>
          </a:fontRef>
        </p:style>
        <p:txBody>
          <a:bodyPr anchor="ctr"/>
          <a:p>
            <a:pPr algn="ctr" fontAlgn="base"/>
            <a:endParaRPr sz="1375"/>
          </a:p>
        </p:txBody>
      </p:sp>
      <p:sp>
        <p:nvSpPr>
          <p:cNvPr id="15" name="任意多边形 14"/>
          <p:cNvSpPr/>
          <p:nvPr>
            <p:custDataLst>
              <p:tags r:id="rId2"/>
            </p:custDataLst>
          </p:nvPr>
        </p:nvSpPr>
        <p:spPr>
          <a:xfrm rot="8246748">
            <a:off x="5573713" y="2627313"/>
            <a:ext cx="2776539" cy="1501775"/>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rgbClr val="4276AA"/>
          </a:solidFill>
          <a:ln w="76200">
            <a:noFill/>
          </a:ln>
        </p:spPr>
        <p:style>
          <a:lnRef idx="2">
            <a:srgbClr val="4276AA">
              <a:shade val="50000"/>
            </a:srgbClr>
          </a:lnRef>
          <a:fillRef idx="1">
            <a:srgbClr val="4276AA"/>
          </a:fillRef>
          <a:effectRef idx="0">
            <a:srgbClr val="4276AA"/>
          </a:effectRef>
          <a:fontRef idx="minor">
            <a:srgbClr val="FFFFFF"/>
          </a:fontRef>
        </p:style>
        <p:txBody>
          <a:bodyPr anchor="ctr"/>
          <a:p>
            <a:pPr algn="ctr" fontAlgn="base"/>
            <a:endParaRPr sz="1375"/>
          </a:p>
        </p:txBody>
      </p:sp>
      <p:sp>
        <p:nvSpPr>
          <p:cNvPr id="79878" name="任意多边形 15"/>
          <p:cNvSpPr/>
          <p:nvPr>
            <p:custDataLst>
              <p:tags r:id="rId3"/>
            </p:custDataLst>
          </p:nvPr>
        </p:nvSpPr>
        <p:spPr>
          <a:xfrm>
            <a:off x="7078663" y="2606675"/>
            <a:ext cx="719137" cy="592139"/>
          </a:xfrm>
          <a:custGeom>
            <a:avLst/>
            <a:gdLst/>
            <a:ahLst/>
            <a:cxnLst>
              <a:cxn ang="0">
                <a:pos x="699627" y="79485"/>
              </a:cxn>
              <a:cxn ang="0">
                <a:pos x="635801" y="94389"/>
              </a:cxn>
              <a:cxn ang="0">
                <a:pos x="675079" y="59614"/>
              </a:cxn>
              <a:cxn ang="0">
                <a:pos x="699627" y="9935"/>
              </a:cxn>
              <a:cxn ang="0">
                <a:pos x="630892" y="39742"/>
              </a:cxn>
              <a:cxn ang="0">
                <a:pos x="581795" y="27323"/>
              </a:cxn>
              <a:cxn ang="0">
                <a:pos x="530243" y="2483"/>
              </a:cxn>
              <a:cxn ang="0">
                <a:pos x="498331" y="0"/>
              </a:cxn>
              <a:cxn ang="0">
                <a:pos x="439415" y="12419"/>
              </a:cxn>
              <a:cxn ang="0">
                <a:pos x="378044" y="67066"/>
              </a:cxn>
              <a:cxn ang="0">
                <a:pos x="351041" y="134132"/>
              </a:cxn>
              <a:cxn ang="0">
                <a:pos x="351041" y="166423"/>
              </a:cxn>
              <a:cxn ang="0">
                <a:pos x="309308" y="178842"/>
              </a:cxn>
              <a:cxn ang="0">
                <a:pos x="184112" y="136616"/>
              </a:cxn>
              <a:cxn ang="0">
                <a:pos x="81009" y="59614"/>
              </a:cxn>
              <a:cxn ang="0">
                <a:pos x="41732" y="42226"/>
              </a:cxn>
              <a:cxn ang="0">
                <a:pos x="29457" y="101841"/>
              </a:cxn>
              <a:cxn ang="0">
                <a:pos x="34367" y="141583"/>
              </a:cxn>
              <a:cxn ang="0">
                <a:pos x="56461" y="188778"/>
              </a:cxn>
              <a:cxn ang="0">
                <a:pos x="95738" y="226037"/>
              </a:cxn>
              <a:cxn ang="0">
                <a:pos x="61370" y="221069"/>
              </a:cxn>
              <a:cxn ang="0">
                <a:pos x="29457" y="208650"/>
              </a:cxn>
              <a:cxn ang="0">
                <a:pos x="31912" y="235973"/>
              </a:cxn>
              <a:cxn ang="0">
                <a:pos x="61370" y="305523"/>
              </a:cxn>
              <a:cxn ang="0">
                <a:pos x="122741" y="347750"/>
              </a:cxn>
              <a:cxn ang="0">
                <a:pos x="127651" y="360169"/>
              </a:cxn>
              <a:cxn ang="0">
                <a:pos x="81009" y="360169"/>
              </a:cxn>
              <a:cxn ang="0">
                <a:pos x="100648" y="399912"/>
              </a:cxn>
              <a:cxn ang="0">
                <a:pos x="152199" y="444623"/>
              </a:cxn>
              <a:cxn ang="0">
                <a:pos x="218480" y="462010"/>
              </a:cxn>
              <a:cxn ang="0">
                <a:pos x="179202" y="489333"/>
              </a:cxn>
              <a:cxn ang="0">
                <a:pos x="110467" y="516657"/>
              </a:cxn>
              <a:cxn ang="0">
                <a:pos x="34367" y="526592"/>
              </a:cxn>
              <a:cxn ang="0">
                <a:pos x="0" y="524108"/>
              </a:cxn>
              <a:cxn ang="0">
                <a:pos x="78554" y="563851"/>
              </a:cxn>
              <a:cxn ang="0">
                <a:pos x="166928" y="588691"/>
              </a:cxn>
              <a:cxn ang="0">
                <a:pos x="228299" y="591175"/>
              </a:cxn>
              <a:cxn ang="0">
                <a:pos x="365770" y="568819"/>
              </a:cxn>
              <a:cxn ang="0">
                <a:pos x="478692" y="509205"/>
              </a:cxn>
              <a:cxn ang="0">
                <a:pos x="562156" y="419783"/>
              </a:cxn>
              <a:cxn ang="0">
                <a:pos x="618617" y="315458"/>
              </a:cxn>
              <a:cxn ang="0">
                <a:pos x="643166" y="203682"/>
              </a:cxn>
              <a:cxn ang="0">
                <a:pos x="645621" y="146551"/>
              </a:cxn>
              <a:cxn ang="0">
                <a:pos x="687353" y="111776"/>
              </a:cxn>
              <a:cxn ang="0">
                <a:pos x="719265" y="69550"/>
              </a:cxn>
            </a:cxnLst>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FFFFFF"/>
          </a:solidFill>
          <a:ln w="9525">
            <a:noFill/>
          </a:ln>
        </p:spPr>
        <p:txBody>
          <a:bodyPr/>
          <a:p>
            <a:endParaRPr lang="zh-CN" altLang="en-US" sz="1375"/>
          </a:p>
        </p:txBody>
      </p:sp>
      <p:sp>
        <p:nvSpPr>
          <p:cNvPr id="79879" name="任意多边形 72"/>
          <p:cNvSpPr/>
          <p:nvPr>
            <p:custDataLst>
              <p:tags r:id="rId4"/>
            </p:custDataLst>
          </p:nvPr>
        </p:nvSpPr>
        <p:spPr>
          <a:xfrm>
            <a:off x="4810125" y="3273425"/>
            <a:ext cx="615951" cy="593725"/>
          </a:xfrm>
          <a:custGeom>
            <a:avLst/>
            <a:gdLst/>
            <a:ahLst/>
            <a:cxnLst>
              <a:cxn ang="0">
                <a:pos x="0" y="200893"/>
              </a:cxn>
              <a:cxn ang="0">
                <a:pos x="23701" y="230437"/>
              </a:cxn>
              <a:cxn ang="0">
                <a:pos x="91841" y="212711"/>
              </a:cxn>
              <a:cxn ang="0">
                <a:pos x="189608" y="508143"/>
              </a:cxn>
              <a:cxn ang="0">
                <a:pos x="314039" y="558367"/>
              </a:cxn>
              <a:cxn ang="0">
                <a:pos x="583639" y="183168"/>
              </a:cxn>
              <a:cxn ang="0">
                <a:pos x="337740" y="197939"/>
              </a:cxn>
              <a:cxn ang="0">
                <a:pos x="405880" y="277706"/>
              </a:cxn>
              <a:cxn ang="0">
                <a:pos x="322927" y="384062"/>
              </a:cxn>
              <a:cxn ang="0">
                <a:pos x="275525" y="265889"/>
              </a:cxn>
              <a:cxn ang="0">
                <a:pos x="177758" y="64995"/>
              </a:cxn>
              <a:cxn ang="0">
                <a:pos x="0" y="200893"/>
              </a:cxn>
            </a:cxnLst>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FFFFFF"/>
          </a:solidFill>
          <a:ln w="9525">
            <a:noFill/>
          </a:ln>
        </p:spPr>
        <p:txBody>
          <a:bodyPr/>
          <a:p>
            <a:endParaRPr lang="zh-CN" altLang="en-US" sz="1375"/>
          </a:p>
        </p:txBody>
      </p:sp>
      <p:sp>
        <p:nvSpPr>
          <p:cNvPr id="79880" name="文本框 73"/>
          <p:cNvSpPr txBox="1"/>
          <p:nvPr/>
        </p:nvSpPr>
        <p:spPr>
          <a:xfrm>
            <a:off x="662093" y="2153073"/>
            <a:ext cx="3722793" cy="4097655"/>
          </a:xfrm>
          <a:prstGeom prst="rect">
            <a:avLst/>
          </a:prstGeom>
          <a:noFill/>
          <a:ln w="9525">
            <a:noFill/>
          </a:ln>
        </p:spPr>
        <p:txBody>
          <a:bodyPr wrap="square" anchor="t">
            <a:spAutoFit/>
          </a:bodyPr>
          <a:p>
            <a:pPr>
              <a:lnSpc>
                <a:spcPct val="150000"/>
              </a:lnSpc>
            </a:pPr>
            <a:r>
              <a:rPr lang="zh-CN" altLang="en-US" sz="2400" b="1">
                <a:solidFill>
                  <a:srgbClr val="015096"/>
                </a:solidFill>
                <a:latin typeface="微软雅黑" panose="020B0503020204020204" charset="-122"/>
                <a:ea typeface="微软雅黑" panose="020B0503020204020204" charset="-122"/>
              </a:rPr>
              <a:t>量纲无关</a:t>
            </a:r>
            <a:r>
              <a:rPr lang="zh-CN" altLang="en-US" sz="1865">
                <a:solidFill>
                  <a:schemeClr val="tx2"/>
                </a:solidFill>
                <a:latin typeface="微软雅黑" panose="020B0503020204020204" charset="-122"/>
                <a:ea typeface="微软雅黑" panose="020B0503020204020204" charset="-122"/>
              </a:rPr>
              <a:t>，排除变量之间的相关性的干扰；</a:t>
            </a:r>
            <a:endParaRPr lang="zh-CN" altLang="en-US" sz="1865">
              <a:solidFill>
                <a:schemeClr val="tx2"/>
              </a:solidFill>
              <a:latin typeface="微软雅黑" panose="020B0503020204020204" charset="-122"/>
              <a:ea typeface="微软雅黑" panose="020B0503020204020204" charset="-122"/>
            </a:endParaRPr>
          </a:p>
          <a:p>
            <a:pPr>
              <a:lnSpc>
                <a:spcPct val="150000"/>
              </a:lnSpc>
            </a:pPr>
            <a:r>
              <a:rPr lang="zh-CN" altLang="en-US" sz="1865">
                <a:solidFill>
                  <a:schemeClr val="tx2"/>
                </a:solidFill>
                <a:latin typeface="微软雅黑" panose="020B0503020204020204" charset="-122"/>
                <a:ea typeface="微软雅黑" panose="020B0503020204020204" charset="-122"/>
              </a:rPr>
              <a:t>马氏距离的计算是建立在总体样本的基础上的，如果拿同样的两个样本，放入两个不同的总体中，最后计算得出的两个样本间的马氏距离通常是不相同的，除非这两个总体的协方差矩阵碰巧相同；</a:t>
            </a:r>
            <a:endParaRPr lang="zh-CN" altLang="en-US" sz="1865">
              <a:latin typeface="微软雅黑" panose="020B0503020204020204" charset="-122"/>
              <a:ea typeface="微软雅黑" panose="020B0503020204020204" charset="-122"/>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9" name="文本框 1"/>
          <p:cNvSpPr txBox="1"/>
          <p:nvPr/>
        </p:nvSpPr>
        <p:spPr>
          <a:xfrm>
            <a:off x="1420707" y="1417320"/>
            <a:ext cx="7276253"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五、 马氏距离(Mahalanobis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14" name="任意多边形 13"/>
          <p:cNvSpPr/>
          <p:nvPr>
            <p:custDataLst>
              <p:tags r:id="rId1"/>
            </p:custDataLst>
          </p:nvPr>
        </p:nvSpPr>
        <p:spPr>
          <a:xfrm rot="3129379">
            <a:off x="4113213" y="3340100"/>
            <a:ext cx="2776539" cy="1500188"/>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rgbClr val="178AA1"/>
          </a:solidFill>
          <a:ln w="76200">
            <a:noFill/>
          </a:ln>
        </p:spPr>
        <p:style>
          <a:lnRef idx="2">
            <a:srgbClr val="4276AA">
              <a:shade val="50000"/>
            </a:srgbClr>
          </a:lnRef>
          <a:fillRef idx="1">
            <a:srgbClr val="4276AA"/>
          </a:fillRef>
          <a:effectRef idx="0">
            <a:srgbClr val="4276AA"/>
          </a:effectRef>
          <a:fontRef idx="minor">
            <a:srgbClr val="FFFFFF"/>
          </a:fontRef>
        </p:style>
        <p:txBody>
          <a:bodyPr anchor="ctr"/>
          <a:p>
            <a:pPr algn="ctr" fontAlgn="base"/>
            <a:endParaRPr sz="1375"/>
          </a:p>
        </p:txBody>
      </p:sp>
      <p:sp>
        <p:nvSpPr>
          <p:cNvPr id="15" name="任意多边形 14"/>
          <p:cNvSpPr/>
          <p:nvPr>
            <p:custDataLst>
              <p:tags r:id="rId2"/>
            </p:custDataLst>
          </p:nvPr>
        </p:nvSpPr>
        <p:spPr>
          <a:xfrm rot="8246748">
            <a:off x="5573713" y="2627313"/>
            <a:ext cx="2776539" cy="1501775"/>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rgbClr val="4276AA"/>
          </a:solidFill>
          <a:ln w="76200">
            <a:noFill/>
          </a:ln>
        </p:spPr>
        <p:style>
          <a:lnRef idx="2">
            <a:srgbClr val="4276AA">
              <a:shade val="50000"/>
            </a:srgbClr>
          </a:lnRef>
          <a:fillRef idx="1">
            <a:srgbClr val="4276AA"/>
          </a:fillRef>
          <a:effectRef idx="0">
            <a:srgbClr val="4276AA"/>
          </a:effectRef>
          <a:fontRef idx="minor">
            <a:srgbClr val="FFFFFF"/>
          </a:fontRef>
        </p:style>
        <p:txBody>
          <a:bodyPr anchor="ctr"/>
          <a:p>
            <a:pPr algn="ctr" fontAlgn="base"/>
            <a:endParaRPr sz="1375"/>
          </a:p>
        </p:txBody>
      </p:sp>
      <p:sp>
        <p:nvSpPr>
          <p:cNvPr id="80902" name="任意多边形 15"/>
          <p:cNvSpPr/>
          <p:nvPr>
            <p:custDataLst>
              <p:tags r:id="rId3"/>
            </p:custDataLst>
          </p:nvPr>
        </p:nvSpPr>
        <p:spPr>
          <a:xfrm>
            <a:off x="7078663" y="2606675"/>
            <a:ext cx="719137" cy="592139"/>
          </a:xfrm>
          <a:custGeom>
            <a:avLst/>
            <a:gdLst/>
            <a:ahLst/>
            <a:cxnLst>
              <a:cxn ang="0">
                <a:pos x="699627" y="79485"/>
              </a:cxn>
              <a:cxn ang="0">
                <a:pos x="635801" y="94389"/>
              </a:cxn>
              <a:cxn ang="0">
                <a:pos x="675079" y="59614"/>
              </a:cxn>
              <a:cxn ang="0">
                <a:pos x="699627" y="9935"/>
              </a:cxn>
              <a:cxn ang="0">
                <a:pos x="630892" y="39742"/>
              </a:cxn>
              <a:cxn ang="0">
                <a:pos x="581795" y="27323"/>
              </a:cxn>
              <a:cxn ang="0">
                <a:pos x="530243" y="2483"/>
              </a:cxn>
              <a:cxn ang="0">
                <a:pos x="498331" y="0"/>
              </a:cxn>
              <a:cxn ang="0">
                <a:pos x="439415" y="12419"/>
              </a:cxn>
              <a:cxn ang="0">
                <a:pos x="378044" y="67066"/>
              </a:cxn>
              <a:cxn ang="0">
                <a:pos x="351041" y="134132"/>
              </a:cxn>
              <a:cxn ang="0">
                <a:pos x="351041" y="166423"/>
              </a:cxn>
              <a:cxn ang="0">
                <a:pos x="309308" y="178842"/>
              </a:cxn>
              <a:cxn ang="0">
                <a:pos x="184112" y="136616"/>
              </a:cxn>
              <a:cxn ang="0">
                <a:pos x="81009" y="59614"/>
              </a:cxn>
              <a:cxn ang="0">
                <a:pos x="41732" y="42226"/>
              </a:cxn>
              <a:cxn ang="0">
                <a:pos x="29457" y="101841"/>
              </a:cxn>
              <a:cxn ang="0">
                <a:pos x="34367" y="141583"/>
              </a:cxn>
              <a:cxn ang="0">
                <a:pos x="56461" y="188778"/>
              </a:cxn>
              <a:cxn ang="0">
                <a:pos x="95738" y="226037"/>
              </a:cxn>
              <a:cxn ang="0">
                <a:pos x="61370" y="221069"/>
              </a:cxn>
              <a:cxn ang="0">
                <a:pos x="29457" y="208650"/>
              </a:cxn>
              <a:cxn ang="0">
                <a:pos x="31912" y="235973"/>
              </a:cxn>
              <a:cxn ang="0">
                <a:pos x="61370" y="305523"/>
              </a:cxn>
              <a:cxn ang="0">
                <a:pos x="122741" y="347750"/>
              </a:cxn>
              <a:cxn ang="0">
                <a:pos x="127651" y="360169"/>
              </a:cxn>
              <a:cxn ang="0">
                <a:pos x="81009" y="360169"/>
              </a:cxn>
              <a:cxn ang="0">
                <a:pos x="100648" y="399912"/>
              </a:cxn>
              <a:cxn ang="0">
                <a:pos x="152199" y="444623"/>
              </a:cxn>
              <a:cxn ang="0">
                <a:pos x="218480" y="462010"/>
              </a:cxn>
              <a:cxn ang="0">
                <a:pos x="179202" y="489333"/>
              </a:cxn>
              <a:cxn ang="0">
                <a:pos x="110467" y="516657"/>
              </a:cxn>
              <a:cxn ang="0">
                <a:pos x="34367" y="526592"/>
              </a:cxn>
              <a:cxn ang="0">
                <a:pos x="0" y="524108"/>
              </a:cxn>
              <a:cxn ang="0">
                <a:pos x="78554" y="563851"/>
              </a:cxn>
              <a:cxn ang="0">
                <a:pos x="166928" y="588691"/>
              </a:cxn>
              <a:cxn ang="0">
                <a:pos x="228299" y="591175"/>
              </a:cxn>
              <a:cxn ang="0">
                <a:pos x="365770" y="568819"/>
              </a:cxn>
              <a:cxn ang="0">
                <a:pos x="478692" y="509205"/>
              </a:cxn>
              <a:cxn ang="0">
                <a:pos x="562156" y="419783"/>
              </a:cxn>
              <a:cxn ang="0">
                <a:pos x="618617" y="315458"/>
              </a:cxn>
              <a:cxn ang="0">
                <a:pos x="643166" y="203682"/>
              </a:cxn>
              <a:cxn ang="0">
                <a:pos x="645621" y="146551"/>
              </a:cxn>
              <a:cxn ang="0">
                <a:pos x="687353" y="111776"/>
              </a:cxn>
              <a:cxn ang="0">
                <a:pos x="719266" y="69550"/>
              </a:cxn>
            </a:cxnLst>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FFFFFF"/>
          </a:solidFill>
          <a:ln w="9525">
            <a:noFill/>
          </a:ln>
        </p:spPr>
        <p:txBody>
          <a:bodyPr/>
          <a:p>
            <a:endParaRPr lang="zh-CN" altLang="en-US" sz="1375"/>
          </a:p>
        </p:txBody>
      </p:sp>
      <p:sp>
        <p:nvSpPr>
          <p:cNvPr id="80903" name="任意多边形 72"/>
          <p:cNvSpPr/>
          <p:nvPr>
            <p:custDataLst>
              <p:tags r:id="rId4"/>
            </p:custDataLst>
          </p:nvPr>
        </p:nvSpPr>
        <p:spPr>
          <a:xfrm>
            <a:off x="4810125" y="3273425"/>
            <a:ext cx="615951" cy="593725"/>
          </a:xfrm>
          <a:custGeom>
            <a:avLst/>
            <a:gdLst/>
            <a:ahLst/>
            <a:cxnLst>
              <a:cxn ang="0">
                <a:pos x="0" y="200893"/>
              </a:cxn>
              <a:cxn ang="0">
                <a:pos x="23701" y="230437"/>
              </a:cxn>
              <a:cxn ang="0">
                <a:pos x="91841" y="212711"/>
              </a:cxn>
              <a:cxn ang="0">
                <a:pos x="189608" y="508143"/>
              </a:cxn>
              <a:cxn ang="0">
                <a:pos x="314039" y="558367"/>
              </a:cxn>
              <a:cxn ang="0">
                <a:pos x="583639" y="183168"/>
              </a:cxn>
              <a:cxn ang="0">
                <a:pos x="337740" y="197939"/>
              </a:cxn>
              <a:cxn ang="0">
                <a:pos x="405880" y="277706"/>
              </a:cxn>
              <a:cxn ang="0">
                <a:pos x="322927" y="384062"/>
              </a:cxn>
              <a:cxn ang="0">
                <a:pos x="275525" y="265889"/>
              </a:cxn>
              <a:cxn ang="0">
                <a:pos x="177758" y="64995"/>
              </a:cxn>
              <a:cxn ang="0">
                <a:pos x="0" y="200893"/>
              </a:cxn>
            </a:cxnLst>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FFFFFF"/>
          </a:solidFill>
          <a:ln w="9525">
            <a:noFill/>
          </a:ln>
        </p:spPr>
        <p:txBody>
          <a:bodyPr/>
          <a:p>
            <a:endParaRPr lang="zh-CN" altLang="en-US" sz="1375"/>
          </a:p>
        </p:txBody>
      </p:sp>
      <p:sp>
        <p:nvSpPr>
          <p:cNvPr id="80904" name="文本框 1"/>
          <p:cNvSpPr txBox="1"/>
          <p:nvPr/>
        </p:nvSpPr>
        <p:spPr>
          <a:xfrm>
            <a:off x="8304107" y="2258907"/>
            <a:ext cx="3051387" cy="2248535"/>
          </a:xfrm>
          <a:prstGeom prst="rect">
            <a:avLst/>
          </a:prstGeom>
          <a:noFill/>
          <a:ln w="9525">
            <a:noFill/>
          </a:ln>
        </p:spPr>
        <p:txBody>
          <a:bodyPr wrap="square" anchor="t">
            <a:spAutoFit/>
          </a:bodyPr>
          <a:p>
            <a:pPr fontAlgn="auto">
              <a:lnSpc>
                <a:spcPct val="150000"/>
              </a:lnSpc>
            </a:pPr>
            <a:r>
              <a:rPr lang="zh-CN" altLang="en-US" sz="1865">
                <a:solidFill>
                  <a:schemeClr val="tx2"/>
                </a:solidFill>
                <a:latin typeface="微软雅黑" panose="020B0503020204020204" charset="-122"/>
                <a:ea typeface="微软雅黑" panose="020B0503020204020204" charset="-122"/>
              </a:rPr>
              <a:t>计算马氏距离过程中，</a:t>
            </a:r>
            <a:r>
              <a:rPr lang="zh-CN" altLang="en-US" sz="1865" b="1">
                <a:solidFill>
                  <a:schemeClr val="tx2"/>
                </a:solidFill>
                <a:latin typeface="微软雅黑" panose="020B0503020204020204" charset="-122"/>
                <a:ea typeface="微软雅黑" panose="020B0503020204020204" charset="-122"/>
              </a:rPr>
              <a:t>要求总体样本数大于样本的维数</a:t>
            </a:r>
            <a:r>
              <a:rPr lang="zh-CN" altLang="en-US" sz="1865">
                <a:solidFill>
                  <a:schemeClr val="tx2"/>
                </a:solidFill>
                <a:latin typeface="微软雅黑" panose="020B0503020204020204" charset="-122"/>
                <a:ea typeface="微软雅黑" panose="020B0503020204020204" charset="-122"/>
              </a:rPr>
              <a:t>，否则得到的总体样本协方差矩阵逆矩阵不存在，这种情况下，用欧式距离计算即可。</a:t>
            </a:r>
            <a:endParaRPr lang="zh-CN" altLang="en-US" sz="1865">
              <a:latin typeface="微软雅黑" panose="020B0503020204020204" charset="-122"/>
              <a:ea typeface="微软雅黑" panose="020B0503020204020204" charset="-122"/>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3" name="文本框 1"/>
          <p:cNvSpPr txBox="1"/>
          <p:nvPr/>
        </p:nvSpPr>
        <p:spPr>
          <a:xfrm>
            <a:off x="1408007" y="1407160"/>
            <a:ext cx="9315027"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六、 标准化欧氏距离 (Standardized Euclidean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81924" name="文本框 3"/>
          <p:cNvSpPr txBox="1"/>
          <p:nvPr/>
        </p:nvSpPr>
        <p:spPr>
          <a:xfrm>
            <a:off x="1420707" y="1860973"/>
            <a:ext cx="8486987" cy="1817370"/>
          </a:xfrm>
          <a:prstGeom prst="rect">
            <a:avLst/>
          </a:prstGeom>
          <a:noFill/>
          <a:ln w="9525">
            <a:noFill/>
          </a:ln>
        </p:spPr>
        <p:txBody>
          <a:bodyPr wrap="square" anchor="t">
            <a:spAutoFit/>
          </a:bodyPr>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标准化欧氏距离是针对欧氏距离的缺点而作的一种改进。</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思路：既然数据各维分量的分布不一样，那先将各个分量都“标准化”到均值、方差相等。假设样本集X的均值(mean)为m，标准差(standard deviation)为s，X的“标准化变量”表示为：</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graphicFrame>
        <p:nvGraphicFramePr>
          <p:cNvPr id="81925" name="对象 8">
            <a:hlinkClick r:id="" action="ppaction://ole?verb="/>
          </p:cNvPr>
          <p:cNvGraphicFramePr>
            <a:graphicFrameLocks noChangeAspect="1"/>
          </p:cNvGraphicFramePr>
          <p:nvPr/>
        </p:nvGraphicFramePr>
        <p:xfrm>
          <a:off x="3992563" y="3613151"/>
          <a:ext cx="1989137" cy="993775"/>
        </p:xfrm>
        <a:graphic>
          <a:graphicData uri="http://schemas.openxmlformats.org/presentationml/2006/ole">
            <mc:AlternateContent xmlns:mc="http://schemas.openxmlformats.org/markup-compatibility/2006">
              <mc:Choice xmlns:v="urn:schemas-microsoft-com:vml" Requires="v">
                <p:oleObj spid="_x0000_s3081" name="" r:id="rId1" imgW="787400" imgH="393700" progId="Equation.KSEE3">
                  <p:embed/>
                </p:oleObj>
              </mc:Choice>
              <mc:Fallback>
                <p:oleObj name="" r:id="rId1" imgW="787400" imgH="393700" progId="Equation.KSEE3">
                  <p:embed/>
                  <p:pic>
                    <p:nvPicPr>
                      <p:cNvPr id="0" name="图片 3080"/>
                      <p:cNvPicPr/>
                      <p:nvPr/>
                    </p:nvPicPr>
                    <p:blipFill>
                      <a:blip r:embed="rId2"/>
                      <a:stretch>
                        <a:fillRect/>
                      </a:stretch>
                    </p:blipFill>
                    <p:spPr>
                      <a:xfrm>
                        <a:off x="3992563" y="3613151"/>
                        <a:ext cx="1989137" cy="993775"/>
                      </a:xfrm>
                      <a:prstGeom prst="rect">
                        <a:avLst/>
                      </a:prstGeom>
                      <a:noFill/>
                      <a:ln w="38100">
                        <a:noFill/>
                        <a:miter/>
                      </a:ln>
                    </p:spPr>
                  </p:pic>
                </p:oleObj>
              </mc:Fallback>
            </mc:AlternateContent>
          </a:graphicData>
        </a:graphic>
      </p:graphicFrame>
      <p:sp>
        <p:nvSpPr>
          <p:cNvPr id="81926" name="文本框 9"/>
          <p:cNvSpPr txBox="1"/>
          <p:nvPr/>
        </p:nvSpPr>
        <p:spPr>
          <a:xfrm>
            <a:off x="1453092" y="4607667"/>
            <a:ext cx="2540000" cy="378460"/>
          </a:xfrm>
          <a:prstGeom prst="rect">
            <a:avLst/>
          </a:prstGeom>
          <a:noFill/>
          <a:ln w="9525">
            <a:noFill/>
          </a:ln>
        </p:spPr>
        <p:txBody>
          <a:bodyPr wrap="square" anchor="t">
            <a:spAutoFit/>
          </a:bodyPr>
          <a:p>
            <a:r>
              <a:rPr lang="zh-CN" altLang="en-US" sz="1865">
                <a:solidFill>
                  <a:schemeClr val="tx2"/>
                </a:solidFill>
                <a:latin typeface="微软雅黑" panose="020B0503020204020204" charset="-122"/>
                <a:ea typeface="微软雅黑" panose="020B0503020204020204" charset="-122"/>
              </a:rPr>
              <a:t>标准化欧氏距离公式</a:t>
            </a:r>
            <a:r>
              <a:rPr lang="zh-CN" altLang="en-US" sz="1865">
                <a:latin typeface="微软雅黑" panose="020B0503020204020204" charset="-122"/>
                <a:ea typeface="微软雅黑" panose="020B0503020204020204" charset="-122"/>
              </a:rPr>
              <a:t>：</a:t>
            </a:r>
            <a:endParaRPr lang="zh-CN" altLang="en-US" sz="1865">
              <a:latin typeface="微软雅黑" panose="020B0503020204020204" charset="-122"/>
              <a:ea typeface="微软雅黑" panose="020B0503020204020204" charset="-122"/>
            </a:endParaRPr>
          </a:p>
        </p:txBody>
      </p:sp>
      <p:graphicFrame>
        <p:nvGraphicFramePr>
          <p:cNvPr id="81927" name="对象 10">
            <a:hlinkClick r:id="" action="ppaction://ole?verb="/>
          </p:cNvPr>
          <p:cNvGraphicFramePr>
            <a:graphicFrameLocks noChangeAspect="1"/>
          </p:cNvGraphicFramePr>
          <p:nvPr/>
        </p:nvGraphicFramePr>
        <p:xfrm>
          <a:off x="3997325" y="4727575"/>
          <a:ext cx="3179763" cy="1147763"/>
        </p:xfrm>
        <a:graphic>
          <a:graphicData uri="http://schemas.openxmlformats.org/presentationml/2006/ole">
            <mc:AlternateContent xmlns:mc="http://schemas.openxmlformats.org/markup-compatibility/2006">
              <mc:Choice xmlns:v="urn:schemas-microsoft-com:vml" Requires="v">
                <p:oleObj spid="_x0000_s3082" name="" r:id="rId3" imgW="1371600" imgH="495300" progId="Equation.KSEE3">
                  <p:embed/>
                </p:oleObj>
              </mc:Choice>
              <mc:Fallback>
                <p:oleObj name="" r:id="rId3" imgW="1371600" imgH="495300" progId="Equation.KSEE3">
                  <p:embed/>
                  <p:pic>
                    <p:nvPicPr>
                      <p:cNvPr id="0" name="图片 3081"/>
                      <p:cNvPicPr/>
                      <p:nvPr/>
                    </p:nvPicPr>
                    <p:blipFill>
                      <a:blip r:embed="rId4"/>
                      <a:stretch>
                        <a:fillRect/>
                      </a:stretch>
                    </p:blipFill>
                    <p:spPr>
                      <a:xfrm>
                        <a:off x="3997325" y="4727575"/>
                        <a:ext cx="3179763" cy="1147763"/>
                      </a:xfrm>
                      <a:prstGeom prst="rect">
                        <a:avLst/>
                      </a:prstGeom>
                      <a:noFill/>
                      <a:ln w="38100">
                        <a:noFill/>
                        <a:miter/>
                      </a:ln>
                    </p:spPr>
                  </p:pic>
                </p:oleObj>
              </mc:Fallback>
            </mc:AlternateContent>
          </a:graphicData>
        </a:graphic>
      </p:graphicFrame>
      <p:sp>
        <p:nvSpPr>
          <p:cNvPr id="81928" name="文本框 11"/>
          <p:cNvSpPr txBox="1"/>
          <p:nvPr/>
        </p:nvSpPr>
        <p:spPr>
          <a:xfrm>
            <a:off x="1336675" y="5875339"/>
            <a:ext cx="8416925" cy="665480"/>
          </a:xfrm>
          <a:prstGeom prst="rect">
            <a:avLst/>
          </a:prstGeom>
          <a:noFill/>
          <a:ln w="9525">
            <a:noFill/>
          </a:ln>
        </p:spPr>
        <p:txBody>
          <a:bodyPr wrap="square" anchor="t">
            <a:spAutoFit/>
          </a:bodyPr>
          <a:p>
            <a:r>
              <a:rPr lang="zh-CN" altLang="en-US" sz="1865">
                <a:solidFill>
                  <a:schemeClr val="tx2"/>
                </a:solidFill>
                <a:latin typeface="微软雅黑" panose="020B0503020204020204" charset="-122"/>
                <a:ea typeface="微软雅黑" panose="020B0503020204020204" charset="-122"/>
                <a:cs typeface="微软雅黑" panose="020B0503020204020204" charset="-122"/>
              </a:rPr>
              <a:t>如果将方差的倒数看成一个权重，也可称之为加权欧氏距离(Weighted Euclidean distance)。</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7" name="文本框 1"/>
          <p:cNvSpPr txBox="1"/>
          <p:nvPr/>
        </p:nvSpPr>
        <p:spPr>
          <a:xfrm>
            <a:off x="1420707" y="1417320"/>
            <a:ext cx="7276253"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七、  汉明距离(Hamming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82948" name="文本框 8"/>
          <p:cNvSpPr txBox="1"/>
          <p:nvPr/>
        </p:nvSpPr>
        <p:spPr>
          <a:xfrm>
            <a:off x="7483475" y="6099175"/>
            <a:ext cx="4543425" cy="521970"/>
          </a:xfrm>
          <a:prstGeom prst="rect">
            <a:avLst/>
          </a:prstGeom>
          <a:noFill/>
          <a:ln w="9525">
            <a:noFill/>
          </a:ln>
        </p:spPr>
        <p:txBody>
          <a:bodyPr wrap="square" anchor="t">
            <a:spAutoFit/>
          </a:bodyPr>
          <a:p>
            <a:r>
              <a:rPr lang="zh-CN" altLang="en-US" sz="1400">
                <a:latin typeface="Lato Light" charset="0"/>
              </a:rPr>
              <a:t>https://lyfat.wordpress.com/2012/05/22/euclidean-vs-chebyshev-vs-manhattan-distance/</a:t>
            </a:r>
            <a:endParaRPr lang="zh-CN" altLang="en-US" sz="1400">
              <a:latin typeface="Lato Light" charset="0"/>
            </a:endParaRPr>
          </a:p>
        </p:txBody>
      </p:sp>
      <p:pic>
        <p:nvPicPr>
          <p:cNvPr id="82949" name="图片 2" descr="14200252_QqtS"/>
          <p:cNvPicPr>
            <a:picLocks noChangeAspect="1"/>
          </p:cNvPicPr>
          <p:nvPr/>
        </p:nvPicPr>
        <p:blipFill>
          <a:blip r:embed="rId1"/>
          <a:stretch>
            <a:fillRect/>
          </a:stretch>
        </p:blipFill>
        <p:spPr>
          <a:xfrm>
            <a:off x="7350125" y="3254375"/>
            <a:ext cx="4676775" cy="2844800"/>
          </a:xfrm>
          <a:prstGeom prst="rect">
            <a:avLst/>
          </a:prstGeom>
          <a:noFill/>
          <a:ln w="9525">
            <a:noFill/>
          </a:ln>
        </p:spPr>
      </p:pic>
      <p:sp>
        <p:nvSpPr>
          <p:cNvPr id="82950" name="文本框 7"/>
          <p:cNvSpPr txBox="1"/>
          <p:nvPr/>
        </p:nvSpPr>
        <p:spPr>
          <a:xfrm>
            <a:off x="1263651" y="2322513"/>
            <a:ext cx="5937251" cy="1817370"/>
          </a:xfrm>
          <a:prstGeom prst="rect">
            <a:avLst/>
          </a:prstGeom>
          <a:noFill/>
          <a:ln w="9525">
            <a:noFill/>
          </a:ln>
        </p:spPr>
        <p:txBody>
          <a:bodyPr wrap="square" anchor="t">
            <a:spAutoFit/>
          </a:bodyPr>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两个等长字符串s1与s2的汉明距离为：将其中一个变为另外一个所需要作的最小字符替换次数。</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例如:</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pic>
        <p:nvPicPr>
          <p:cNvPr id="82951" name="图片 9"/>
          <p:cNvPicPr>
            <a:picLocks noChangeAspect="1"/>
          </p:cNvPicPr>
          <p:nvPr/>
        </p:nvPicPr>
        <p:blipFill>
          <a:blip r:embed="rId2"/>
          <a:srcRect t="2333" r="5037"/>
          <a:stretch>
            <a:fillRect/>
          </a:stretch>
        </p:blipFill>
        <p:spPr>
          <a:xfrm>
            <a:off x="1065953" y="4398645"/>
            <a:ext cx="6334125" cy="1063625"/>
          </a:xfrm>
          <a:prstGeom prst="rect">
            <a:avLst/>
          </a:prstGeom>
          <a:noFill/>
          <a:ln w="9525">
            <a:noFill/>
          </a:ln>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1" name="文本框 1"/>
          <p:cNvSpPr txBox="1"/>
          <p:nvPr/>
        </p:nvSpPr>
        <p:spPr>
          <a:xfrm>
            <a:off x="1420707" y="1417320"/>
            <a:ext cx="7276253" cy="460375"/>
          </a:xfrm>
          <a:prstGeom prst="rect">
            <a:avLst/>
          </a:prstGeom>
          <a:noFill/>
          <a:ln w="9525">
            <a:noFill/>
          </a:ln>
        </p:spPr>
        <p:txBody>
          <a:bodyPr wrap="square" anchor="t">
            <a:spAutoFit/>
          </a:bodyPr>
          <a:p>
            <a:r>
              <a:rPr lang="zh-CN" altLang="en-US" sz="2400" b="1" dirty="0">
                <a:solidFill>
                  <a:schemeClr val="tx2"/>
                </a:solidFill>
                <a:latin typeface="微软雅黑" panose="020B0503020204020204" charset="-122"/>
                <a:ea typeface="微软雅黑" panose="020B0503020204020204" charset="-122"/>
              </a:rPr>
              <a:t>七、  汉明距离(Hamming Distance)：</a:t>
            </a:r>
            <a:endParaRPr lang="zh-CN" altLang="en-US" sz="2400" b="1" dirty="0">
              <a:solidFill>
                <a:schemeClr val="tx2"/>
              </a:solidFill>
              <a:latin typeface="微软雅黑" panose="020B0503020204020204" charset="-122"/>
              <a:ea typeface="微软雅黑" panose="020B0503020204020204" charset="-122"/>
            </a:endParaRPr>
          </a:p>
        </p:txBody>
      </p:sp>
      <p:sp>
        <p:nvSpPr>
          <p:cNvPr id="83972" name="文本框 8"/>
          <p:cNvSpPr txBox="1"/>
          <p:nvPr/>
        </p:nvSpPr>
        <p:spPr>
          <a:xfrm>
            <a:off x="7483475" y="6099175"/>
            <a:ext cx="4543425" cy="521970"/>
          </a:xfrm>
          <a:prstGeom prst="rect">
            <a:avLst/>
          </a:prstGeom>
          <a:noFill/>
          <a:ln w="9525">
            <a:noFill/>
          </a:ln>
        </p:spPr>
        <p:txBody>
          <a:bodyPr wrap="square" anchor="t">
            <a:spAutoFit/>
          </a:bodyPr>
          <a:p>
            <a:r>
              <a:rPr lang="zh-CN" altLang="en-US" sz="1400">
                <a:latin typeface="Lato Light" charset="0"/>
              </a:rPr>
              <a:t>https://lyfat.wordpress.com/2012/05/22/euclidean-vs-chebyshev-vs-manhattan-distance/</a:t>
            </a:r>
            <a:endParaRPr lang="zh-CN" altLang="en-US" sz="1400">
              <a:latin typeface="Lato Light" charset="0"/>
            </a:endParaRPr>
          </a:p>
        </p:txBody>
      </p:sp>
      <p:pic>
        <p:nvPicPr>
          <p:cNvPr id="83973" name="图片 2" descr="14200252_QqtS"/>
          <p:cNvPicPr>
            <a:picLocks noChangeAspect="1"/>
          </p:cNvPicPr>
          <p:nvPr/>
        </p:nvPicPr>
        <p:blipFill>
          <a:blip r:embed="rId1"/>
          <a:stretch>
            <a:fillRect/>
          </a:stretch>
        </p:blipFill>
        <p:spPr>
          <a:xfrm>
            <a:off x="7350125" y="3254375"/>
            <a:ext cx="4676775" cy="2844800"/>
          </a:xfrm>
          <a:prstGeom prst="rect">
            <a:avLst/>
          </a:prstGeom>
          <a:noFill/>
          <a:ln w="9525">
            <a:noFill/>
          </a:ln>
        </p:spPr>
      </p:pic>
      <p:sp>
        <p:nvSpPr>
          <p:cNvPr id="83974" name="文本框 11"/>
          <p:cNvSpPr txBox="1"/>
          <p:nvPr/>
        </p:nvSpPr>
        <p:spPr>
          <a:xfrm>
            <a:off x="1263651" y="2752725"/>
            <a:ext cx="6102351" cy="2963545"/>
          </a:xfrm>
          <a:prstGeom prst="rect">
            <a:avLst/>
          </a:prstGeom>
          <a:noFill/>
          <a:ln w="9525">
            <a:noFill/>
          </a:ln>
        </p:spPr>
        <p:txBody>
          <a:bodyPr wrap="square" anchor="t">
            <a:spAutoFit/>
          </a:bodyPr>
          <a:p>
            <a:r>
              <a:rPr lang="zh-CN" altLang="en-US" sz="1865">
                <a:solidFill>
                  <a:schemeClr val="tx2"/>
                </a:solidFill>
                <a:latin typeface="微软雅黑" panose="020B0503020204020204" charset="-122"/>
                <a:ea typeface="微软雅黑" panose="020B0503020204020204" charset="-122"/>
                <a:cs typeface="微软雅黑" panose="020B0503020204020204" charset="-122"/>
              </a:rPr>
              <a:t>求下列字符串的汉明距离：</a:t>
            </a:r>
            <a:endParaRPr lang="zh-CN" altLang="en-US" sz="1865">
              <a:latin typeface="微软雅黑" panose="020B0503020204020204" charset="-122"/>
              <a:ea typeface="微软雅黑" panose="020B0503020204020204" charset="-122"/>
              <a:cs typeface="微软雅黑" panose="020B0503020204020204" charset="-122"/>
            </a:endParaRPr>
          </a:p>
          <a:p>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r>
              <a:rPr lang="zh-CN" altLang="en-US" sz="1865">
                <a:solidFill>
                  <a:schemeClr val="tx2"/>
                </a:solidFill>
                <a:latin typeface="微软雅黑" panose="020B0503020204020204" charset="-122"/>
                <a:ea typeface="微软雅黑" panose="020B0503020204020204" charset="-122"/>
                <a:cs typeface="微软雅黑" panose="020B0503020204020204" charset="-122"/>
              </a:rPr>
              <a:t>  1011101与 1001001 　</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r>
              <a:rPr lang="zh-CN" altLang="en-US" sz="1865">
                <a:solidFill>
                  <a:schemeClr val="tx2"/>
                </a:solidFill>
                <a:latin typeface="微软雅黑" panose="020B0503020204020204" charset="-122"/>
                <a:ea typeface="微软雅黑" panose="020B0503020204020204" charset="-122"/>
                <a:cs typeface="微软雅黑" panose="020B0503020204020204" charset="-122"/>
              </a:rPr>
              <a:t>　</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r>
              <a:rPr lang="zh-CN" altLang="en-US" sz="1865">
                <a:solidFill>
                  <a:schemeClr val="tx2"/>
                </a:solidFill>
                <a:latin typeface="微软雅黑" panose="020B0503020204020204" charset="-122"/>
                <a:ea typeface="微软雅黑" panose="020B0503020204020204" charset="-122"/>
                <a:cs typeface="微软雅黑" panose="020B0503020204020204" charset="-122"/>
              </a:rPr>
              <a:t>  2143896与 2233796 </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r>
              <a:rPr lang="zh-CN" altLang="en-US" sz="1865">
                <a:solidFill>
                  <a:schemeClr val="tx2"/>
                </a:solidFill>
                <a:latin typeface="微软雅黑" panose="020B0503020204020204" charset="-122"/>
                <a:ea typeface="微软雅黑" panose="020B0503020204020204" charset="-122"/>
                <a:cs typeface="微软雅黑" panose="020B0503020204020204" charset="-122"/>
              </a:rPr>
              <a:t>　</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r>
              <a:rPr lang="zh-CN" altLang="en-US" sz="1865">
                <a:solidFill>
                  <a:schemeClr val="tx2"/>
                </a:solidFill>
                <a:latin typeface="微软雅黑" panose="020B0503020204020204" charset="-122"/>
                <a:ea typeface="微软雅黑" panose="020B0503020204020204" charset="-122"/>
                <a:cs typeface="微软雅黑" panose="020B0503020204020204" charset="-122"/>
              </a:rPr>
              <a:t>  irie与 rise</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spc="0" dirty="0">
                <a:solidFill>
                  <a:schemeClr val="accent1"/>
                </a:solidFill>
                <a:latin typeface="Arial" panose="020B0604020202020204" pitchFamily="34" charset="0"/>
                <a:ea typeface="方正黑体简体" panose="02000000000000000000" charset="-122"/>
                <a:sym typeface="+mn-ea"/>
              </a:rPr>
              <a:t>距离的度量</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5543973" y="1761067"/>
            <a:ext cx="5952067" cy="4675293"/>
          </a:xfrm>
          <a:prstGeom prst="rect">
            <a:avLst/>
          </a:prstGeom>
        </p:spPr>
      </p:pic>
      <p:sp>
        <p:nvSpPr>
          <p:cNvPr id="4" name="文本框 3"/>
          <p:cNvSpPr txBox="1"/>
          <p:nvPr/>
        </p:nvSpPr>
        <p:spPr>
          <a:xfrm>
            <a:off x="684953" y="1562100"/>
            <a:ext cx="4996180" cy="4585335"/>
          </a:xfrm>
          <a:prstGeom prst="rect">
            <a:avLst/>
          </a:prstGeom>
          <a:noFill/>
        </p:spPr>
        <p:txBody>
          <a:bodyPr wrap="square" rtlCol="0" anchor="t">
            <a:spAutoFit/>
          </a:bodyPr>
          <a:p>
            <a:pPr fontAlgn="auto">
              <a:lnSpc>
                <a:spcPct val="150000"/>
              </a:lnSpc>
            </a:pPr>
            <a:r>
              <a:rPr lang="zh-CN" altLang="en-US" sz="2400" b="1">
                <a:solidFill>
                  <a:srgbClr val="C00000"/>
                </a:solidFill>
              </a:rPr>
              <a:t>线性回归</a:t>
            </a:r>
            <a:r>
              <a:rPr lang="zh-CN" altLang="en-US" sz="2400"/>
              <a:t>是利用数理统计中回归分析，来确定两种或两种以上变量间相互依赖的定量关系的一种统计分析方法，运用十分广泛。</a:t>
            </a:r>
            <a:endParaRPr lang="zh-CN" altLang="en-US" sz="2400"/>
          </a:p>
          <a:p>
            <a:pPr fontAlgn="auto">
              <a:lnSpc>
                <a:spcPct val="150000"/>
              </a:lnSpc>
            </a:pPr>
            <a:r>
              <a:rPr lang="zh-CN" altLang="en-US" sz="2400"/>
              <a:t>针对数据集x和y，预测函数会根据输入特征x来计算输出值h（x）。其输入和输出的函数关系如下：</a:t>
            </a:r>
            <a:endParaRPr lang="zh-CN" altLang="en-US" sz="2400"/>
          </a:p>
          <a:p>
            <a:pPr fontAlgn="auto">
              <a:lnSpc>
                <a:spcPct val="150000"/>
              </a:lnSpc>
            </a:pPr>
            <a:r>
              <a:rPr lang="en-US" altLang="zh-CN" sz="2665" b="1">
                <a:solidFill>
                  <a:srgbClr val="C00000"/>
                </a:solidFill>
              </a:rPr>
              <a:t>y=kx+b=b</a:t>
            </a:r>
            <a:r>
              <a:rPr lang="en-US" altLang="zh-CN" sz="2665" b="1" baseline="-25000">
                <a:solidFill>
                  <a:srgbClr val="C00000"/>
                </a:solidFill>
                <a:uFillTx/>
              </a:rPr>
              <a:t>1</a:t>
            </a:r>
            <a:r>
              <a:rPr lang="en-US" altLang="zh-CN" sz="2665" b="1">
                <a:solidFill>
                  <a:srgbClr val="C00000"/>
                </a:solidFill>
              </a:rPr>
              <a:t>x+b</a:t>
            </a:r>
            <a:r>
              <a:rPr lang="en-US" altLang="zh-CN" sz="2665" b="1" baseline="-25000">
                <a:solidFill>
                  <a:srgbClr val="C00000"/>
                </a:solidFill>
                <a:uFillTx/>
              </a:rPr>
              <a:t>0</a:t>
            </a:r>
            <a:endParaRPr lang="en-US" altLang="zh-CN" sz="2665" b="1" baseline="-25000">
              <a:solidFill>
                <a:srgbClr val="C00000"/>
              </a:solidFill>
              <a:uFillTx/>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5 </a:t>
            </a:r>
            <a:r>
              <a:rPr lang="zh-CN" spc="0" dirty="0">
                <a:solidFill>
                  <a:schemeClr val="accent1"/>
                </a:solidFill>
                <a:latin typeface="Arial" panose="020B0604020202020204" pitchFamily="34" charset="0"/>
                <a:ea typeface="方正黑体简体" panose="02000000000000000000" charset="-122"/>
                <a:sym typeface="+mn-ea"/>
              </a:rPr>
              <a:t>线性回归</a:t>
            </a:r>
            <a:endParaRPr lang="zh-CN"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931333" y="1811020"/>
            <a:ext cx="3386667" cy="1198880"/>
          </a:xfrm>
          <a:prstGeom prst="rect">
            <a:avLst/>
          </a:prstGeom>
          <a:noFill/>
        </p:spPr>
        <p:txBody>
          <a:bodyPr wrap="square" rtlCol="0" anchor="t">
            <a:spAutoFit/>
          </a:bodyPr>
          <a:p>
            <a:r>
              <a:rPr lang="zh-CN" altLang="en-US" sz="2400" b="1">
                <a:solidFill>
                  <a:srgbClr val="C00000"/>
                </a:solidFill>
              </a:rPr>
              <a:t>华氏度与摄氏度转换</a:t>
            </a:r>
            <a:endParaRPr lang="zh-CN" altLang="en-US" sz="2400" b="1">
              <a:solidFill>
                <a:srgbClr val="C00000"/>
              </a:solidFill>
            </a:endParaRPr>
          </a:p>
          <a:p>
            <a:endParaRPr lang="zh-CN" altLang="en-US" sz="2400" b="1">
              <a:solidFill>
                <a:srgbClr val="C00000"/>
              </a:solidFill>
            </a:endParaRPr>
          </a:p>
          <a:p>
            <a:r>
              <a:rPr lang="zh-CN" altLang="en-US" sz="2400" b="1">
                <a:solidFill>
                  <a:srgbClr val="C00000"/>
                </a:solidFill>
              </a:rPr>
              <a:t>°F=℃×9/5+32</a:t>
            </a:r>
            <a:endParaRPr lang="zh-CN" altLang="en-US" sz="2400" b="1">
              <a:solidFill>
                <a:srgbClr val="C00000"/>
              </a:solidFill>
            </a:endParaRPr>
          </a:p>
        </p:txBody>
      </p:sp>
      <p:pic>
        <p:nvPicPr>
          <p:cNvPr id="4" name="图片 3"/>
          <p:cNvPicPr>
            <a:picLocks noChangeAspect="1"/>
          </p:cNvPicPr>
          <p:nvPr/>
        </p:nvPicPr>
        <p:blipFill>
          <a:blip r:embed="rId1"/>
          <a:stretch>
            <a:fillRect/>
          </a:stretch>
        </p:blipFill>
        <p:spPr>
          <a:xfrm>
            <a:off x="520700" y="3618653"/>
            <a:ext cx="5902960" cy="2773680"/>
          </a:xfrm>
          <a:prstGeom prst="rect">
            <a:avLst/>
          </a:prstGeom>
        </p:spPr>
      </p:pic>
      <p:pic>
        <p:nvPicPr>
          <p:cNvPr id="5" name="图片 4"/>
          <p:cNvPicPr>
            <a:picLocks noChangeAspect="1"/>
          </p:cNvPicPr>
          <p:nvPr/>
        </p:nvPicPr>
        <p:blipFill>
          <a:blip r:embed="rId2"/>
          <a:stretch>
            <a:fillRect/>
          </a:stretch>
        </p:blipFill>
        <p:spPr>
          <a:xfrm>
            <a:off x="6827520" y="1585807"/>
            <a:ext cx="5106247" cy="4614333"/>
          </a:xfrm>
          <a:prstGeom prst="rect">
            <a:avLst/>
          </a:prstGeom>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5 </a:t>
            </a:r>
            <a:r>
              <a:rPr lang="zh-CN" spc="0" dirty="0">
                <a:solidFill>
                  <a:schemeClr val="accent1"/>
                </a:solidFill>
                <a:latin typeface="Arial" panose="020B0604020202020204" pitchFamily="34" charset="0"/>
                <a:ea typeface="方正黑体简体" panose="02000000000000000000" charset="-122"/>
                <a:sym typeface="+mn-ea"/>
              </a:rPr>
              <a:t>线性回归</a:t>
            </a:r>
            <a:endParaRPr lang="zh-CN" spc="0" dirty="0">
              <a:solidFill>
                <a:schemeClr val="accent1"/>
              </a:solidFill>
              <a:latin typeface="Arial" panose="020B0604020202020204" pitchFamily="34" charset="0"/>
              <a:ea typeface="方正黑体简体" panose="02000000000000000000" charset="-122"/>
              <a:sym typeface="+mn-ea"/>
            </a:endParaRPr>
          </a:p>
        </p:txBody>
      </p: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38200" y="2549313"/>
            <a:ext cx="3386667" cy="460375"/>
          </a:xfrm>
          <a:prstGeom prst="rect">
            <a:avLst/>
          </a:prstGeom>
          <a:noFill/>
        </p:spPr>
        <p:txBody>
          <a:bodyPr wrap="square" rtlCol="0" anchor="t">
            <a:spAutoFit/>
          </a:bodyPr>
          <a:p>
            <a:r>
              <a:rPr lang="zh-CN" altLang="en-US" sz="2400" b="1">
                <a:solidFill>
                  <a:schemeClr val="accent1"/>
                </a:solidFill>
              </a:rPr>
              <a:t>多</a:t>
            </a:r>
            <a:r>
              <a:rPr lang="zh-CN" altLang="en-US" sz="2400"/>
              <a:t>变量函：</a:t>
            </a:r>
            <a:endParaRPr lang="zh-CN" altLang="en-US" sz="2400"/>
          </a:p>
        </p:txBody>
      </p:sp>
      <p:sp>
        <p:nvSpPr>
          <p:cNvPr id="4" name="文本框 3"/>
          <p:cNvSpPr txBox="1"/>
          <p:nvPr/>
        </p:nvSpPr>
        <p:spPr>
          <a:xfrm>
            <a:off x="838200" y="3084407"/>
            <a:ext cx="11340253" cy="1753235"/>
          </a:xfrm>
          <a:prstGeom prst="rect">
            <a:avLst/>
          </a:prstGeom>
          <a:noFill/>
        </p:spPr>
        <p:txBody>
          <a:bodyPr wrap="square" rtlCol="0" anchor="t">
            <a:spAutoFit/>
          </a:bodyPr>
          <a:p>
            <a:pPr fontAlgn="auto">
              <a:lnSpc>
                <a:spcPct val="150000"/>
              </a:lnSpc>
            </a:pPr>
            <a:r>
              <a:rPr lang="zh-CN" altLang="en-US" sz="2400" b="1">
                <a:solidFill>
                  <a:srgbClr val="C00000"/>
                </a:solidFill>
              </a:rPr>
              <a:t>期末成绩 </a:t>
            </a:r>
            <a:r>
              <a:rPr lang="en-US" altLang="zh-CN" sz="2400" b="1">
                <a:solidFill>
                  <a:srgbClr val="C00000"/>
                </a:solidFill>
              </a:rPr>
              <a:t>= </a:t>
            </a:r>
            <a:r>
              <a:rPr lang="zh-CN" altLang="en-US" sz="2400" b="1">
                <a:solidFill>
                  <a:srgbClr val="C00000"/>
                </a:solidFill>
              </a:rPr>
              <a:t>0.7×</a:t>
            </a:r>
            <a:r>
              <a:rPr lang="zh-CN" altLang="en-US" sz="2400" b="1">
                <a:solidFill>
                  <a:schemeClr val="accent1"/>
                </a:solidFill>
              </a:rPr>
              <a:t>考试成绩+</a:t>
            </a:r>
            <a:r>
              <a:rPr lang="zh-CN" altLang="en-US" sz="2400" b="1">
                <a:solidFill>
                  <a:srgbClr val="C00000"/>
                </a:solidFill>
              </a:rPr>
              <a:t>0.3×</a:t>
            </a:r>
            <a:r>
              <a:rPr lang="zh-CN" altLang="en-US" sz="2400" b="1">
                <a:solidFill>
                  <a:schemeClr val="accent1"/>
                </a:solidFill>
              </a:rPr>
              <a:t>平时成绩</a:t>
            </a:r>
            <a:endParaRPr lang="zh-CN" altLang="en-US" sz="2400" b="1">
              <a:solidFill>
                <a:srgbClr val="C00000"/>
              </a:solidFill>
            </a:endParaRPr>
          </a:p>
          <a:p>
            <a:pPr fontAlgn="auto">
              <a:lnSpc>
                <a:spcPct val="150000"/>
              </a:lnSpc>
            </a:pPr>
            <a:r>
              <a:rPr lang="zh-CN" altLang="en-US" sz="2400" b="1">
                <a:solidFill>
                  <a:srgbClr val="C00000"/>
                </a:solidFill>
              </a:rPr>
              <a:t>房子价格 = 0.02×</a:t>
            </a:r>
            <a:r>
              <a:rPr lang="zh-CN" altLang="en-US" sz="2400" b="1">
                <a:solidFill>
                  <a:schemeClr val="accent1"/>
                </a:solidFill>
              </a:rPr>
              <a:t>中心区域的距离</a:t>
            </a:r>
            <a:r>
              <a:rPr lang="zh-CN" altLang="en-US" sz="2400" b="1">
                <a:solidFill>
                  <a:srgbClr val="C00000"/>
                </a:solidFill>
              </a:rPr>
              <a:t> + 0.04×</a:t>
            </a:r>
            <a:r>
              <a:rPr lang="zh-CN" altLang="en-US" sz="2400" b="1">
                <a:solidFill>
                  <a:schemeClr val="accent1"/>
                </a:solidFill>
              </a:rPr>
              <a:t>城市一氧化氮浓度</a:t>
            </a:r>
            <a:r>
              <a:rPr lang="zh-CN" altLang="en-US" sz="2400" b="1">
                <a:solidFill>
                  <a:srgbClr val="C00000"/>
                </a:solidFill>
              </a:rPr>
              <a:t> + (-0.12×</a:t>
            </a:r>
            <a:r>
              <a:rPr lang="zh-CN" altLang="en-US" sz="2400" b="1">
                <a:solidFill>
                  <a:schemeClr val="accent1"/>
                </a:solidFill>
              </a:rPr>
              <a:t>自住房平均房价</a:t>
            </a:r>
            <a:r>
              <a:rPr lang="zh-CN" altLang="en-US" sz="2400" b="1">
                <a:solidFill>
                  <a:srgbClr val="C00000"/>
                </a:solidFill>
              </a:rPr>
              <a:t>) + 0.254×</a:t>
            </a:r>
            <a:r>
              <a:rPr lang="zh-CN" altLang="en-US" sz="2400" b="1">
                <a:solidFill>
                  <a:schemeClr val="accent1"/>
                </a:solidFill>
              </a:rPr>
              <a:t>城镇犯罪率</a:t>
            </a:r>
            <a:endParaRPr lang="zh-CN" altLang="en-US" sz="2400" b="1">
              <a:solidFill>
                <a:schemeClr val="accent1"/>
              </a:solidFill>
            </a:endParaRPr>
          </a:p>
        </p:txBody>
      </p:sp>
      <p:sp>
        <p:nvSpPr>
          <p:cNvPr id="5" name="文本框 4"/>
          <p:cNvSpPr txBox="1"/>
          <p:nvPr/>
        </p:nvSpPr>
        <p:spPr>
          <a:xfrm>
            <a:off x="838200" y="1370753"/>
            <a:ext cx="6951133" cy="929640"/>
          </a:xfrm>
          <a:prstGeom prst="rect">
            <a:avLst/>
          </a:prstGeom>
          <a:noFill/>
        </p:spPr>
        <p:txBody>
          <a:bodyPr wrap="square" rtlCol="0" anchor="t">
            <a:spAutoFit/>
          </a:bodyPr>
          <a:p>
            <a:r>
              <a:rPr lang="zh-CN" altLang="en-US" sz="1820" b="1">
                <a:solidFill>
                  <a:schemeClr val="accent1">
                    <a:lumMod val="75000"/>
                  </a:schemeClr>
                </a:solidFill>
                <a:sym typeface="+mn-ea"/>
              </a:rPr>
              <a:t>单</a:t>
            </a:r>
            <a:r>
              <a:rPr lang="zh-CN" altLang="en-US" sz="1820">
                <a:solidFill>
                  <a:schemeClr val="tx1"/>
                </a:solidFill>
                <a:sym typeface="+mn-ea"/>
              </a:rPr>
              <a:t>变量：</a:t>
            </a:r>
            <a:endParaRPr lang="zh-CN" altLang="en-US" sz="1820">
              <a:solidFill>
                <a:schemeClr val="tx1"/>
              </a:solidFill>
              <a:sym typeface="+mn-ea"/>
            </a:endParaRPr>
          </a:p>
          <a:p>
            <a:endParaRPr lang="zh-CN" altLang="en-US" sz="1820" b="1">
              <a:solidFill>
                <a:srgbClr val="C00000"/>
              </a:solidFill>
              <a:sym typeface="+mn-ea"/>
            </a:endParaRPr>
          </a:p>
          <a:p>
            <a:r>
              <a:rPr lang="zh-CN" altLang="en-US" sz="1820" b="1">
                <a:solidFill>
                  <a:srgbClr val="C00000"/>
                </a:solidFill>
                <a:sym typeface="+mn-ea"/>
              </a:rPr>
              <a:t>华氏度与摄氏度转换 </a:t>
            </a:r>
            <a:r>
              <a:rPr lang="en-US" altLang="zh-CN" sz="1820" b="1">
                <a:solidFill>
                  <a:srgbClr val="C00000"/>
                </a:solidFill>
                <a:sym typeface="+mn-ea"/>
              </a:rPr>
              <a:t>: </a:t>
            </a:r>
            <a:r>
              <a:rPr lang="zh-CN" altLang="en-US" sz="1820" b="1">
                <a:solidFill>
                  <a:srgbClr val="C00000"/>
                </a:solidFill>
                <a:sym typeface="+mn-ea"/>
              </a:rPr>
              <a:t>°F=</a:t>
            </a:r>
            <a:r>
              <a:rPr lang="zh-CN" altLang="en-US" sz="1820" b="1">
                <a:solidFill>
                  <a:schemeClr val="accent1"/>
                </a:solidFill>
                <a:sym typeface="+mn-ea"/>
              </a:rPr>
              <a:t>℃</a:t>
            </a:r>
            <a:r>
              <a:rPr lang="zh-CN" altLang="en-US" sz="1820" b="1">
                <a:solidFill>
                  <a:srgbClr val="C00000"/>
                </a:solidFill>
                <a:sym typeface="+mn-ea"/>
              </a:rPr>
              <a:t>×9/5+32</a:t>
            </a:r>
            <a:endParaRPr lang="zh-CN" altLang="en-US" sz="2400"/>
          </a:p>
        </p:txBody>
      </p:sp>
      <p:pic>
        <p:nvPicPr>
          <p:cNvPr id="6" name="图片 5"/>
          <p:cNvPicPr>
            <a:picLocks noChangeAspect="1"/>
          </p:cNvPicPr>
          <p:nvPr/>
        </p:nvPicPr>
        <p:blipFill>
          <a:blip r:embed="rId1"/>
          <a:srcRect l="3865" t="13930" r="3652" b="6592"/>
          <a:stretch>
            <a:fillRect/>
          </a:stretch>
        </p:blipFill>
        <p:spPr>
          <a:xfrm>
            <a:off x="838200" y="4277360"/>
            <a:ext cx="8832427" cy="2164080"/>
          </a:xfrm>
          <a:prstGeom prst="rect">
            <a:avLst/>
          </a:prstGeom>
        </p:spPr>
      </p:pic>
      <p:sp>
        <p:nvSpPr>
          <p:cNvPr id="8"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5 </a:t>
            </a:r>
            <a:r>
              <a:rPr lang="zh-CN" spc="0" dirty="0">
                <a:solidFill>
                  <a:schemeClr val="accent1"/>
                </a:solidFill>
                <a:latin typeface="Arial" panose="020B0604020202020204" pitchFamily="34" charset="0"/>
                <a:ea typeface="方正黑体简体" panose="02000000000000000000" charset="-122"/>
                <a:sym typeface="+mn-ea"/>
              </a:rPr>
              <a:t>线性回归</a:t>
            </a:r>
            <a:endParaRPr lang="zh-CN"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3" name="组合 3"/>
          <p:cNvGrpSpPr/>
          <p:nvPr/>
        </p:nvGrpSpPr>
        <p:grpSpPr>
          <a:xfrm>
            <a:off x="3898900" y="2262188"/>
            <a:ext cx="7800975" cy="3908425"/>
            <a:chOff x="480" y="4440"/>
            <a:chExt cx="12960" cy="5400"/>
          </a:xfrm>
        </p:grpSpPr>
        <p:grpSp>
          <p:nvGrpSpPr>
            <p:cNvPr id="13314" name="Group 4"/>
            <p:cNvGrpSpPr/>
            <p:nvPr/>
          </p:nvGrpSpPr>
          <p:grpSpPr>
            <a:xfrm>
              <a:off x="480" y="4440"/>
              <a:ext cx="12960" cy="5400"/>
              <a:chOff x="192" y="1776"/>
              <a:chExt cx="5184" cy="2160"/>
            </a:xfrm>
          </p:grpSpPr>
          <p:pic>
            <p:nvPicPr>
              <p:cNvPr id="13315" name="Picture 5" descr="j0345807"/>
              <p:cNvPicPr>
                <a:picLocks noChangeAspect="1"/>
              </p:cNvPicPr>
              <p:nvPr/>
            </p:nvPicPr>
            <p:blipFill>
              <a:blip r:embed="rId1"/>
              <a:stretch>
                <a:fillRect/>
              </a:stretch>
            </p:blipFill>
            <p:spPr>
              <a:xfrm>
                <a:off x="1296" y="2160"/>
                <a:ext cx="528" cy="409"/>
              </a:xfrm>
              <a:prstGeom prst="rect">
                <a:avLst/>
              </a:prstGeom>
              <a:noFill/>
              <a:ln w="9525">
                <a:noFill/>
              </a:ln>
            </p:spPr>
          </p:pic>
          <p:pic>
            <p:nvPicPr>
              <p:cNvPr id="13316" name="Picture 6" descr="j0239589"/>
              <p:cNvPicPr>
                <a:picLocks noChangeAspect="1"/>
              </p:cNvPicPr>
              <p:nvPr/>
            </p:nvPicPr>
            <p:blipFill>
              <a:blip r:embed="rId2"/>
              <a:stretch>
                <a:fillRect/>
              </a:stretch>
            </p:blipFill>
            <p:spPr>
              <a:xfrm>
                <a:off x="4656" y="2640"/>
                <a:ext cx="720" cy="474"/>
              </a:xfrm>
              <a:prstGeom prst="rect">
                <a:avLst/>
              </a:prstGeom>
              <a:noFill/>
              <a:ln w="9525">
                <a:noFill/>
              </a:ln>
            </p:spPr>
          </p:pic>
          <p:pic>
            <p:nvPicPr>
              <p:cNvPr id="13317" name="Picture 7" descr="j0350383"/>
              <p:cNvPicPr>
                <a:picLocks noChangeAspect="1"/>
              </p:cNvPicPr>
              <p:nvPr/>
            </p:nvPicPr>
            <p:blipFill>
              <a:blip r:embed="rId3"/>
              <a:stretch>
                <a:fillRect/>
              </a:stretch>
            </p:blipFill>
            <p:spPr>
              <a:xfrm>
                <a:off x="2256" y="1968"/>
                <a:ext cx="444" cy="480"/>
              </a:xfrm>
              <a:prstGeom prst="rect">
                <a:avLst/>
              </a:prstGeom>
              <a:noFill/>
              <a:ln w="9525">
                <a:noFill/>
              </a:ln>
            </p:spPr>
          </p:pic>
          <p:pic>
            <p:nvPicPr>
              <p:cNvPr id="13318" name="Picture 8" descr="j0330631"/>
              <p:cNvPicPr>
                <a:picLocks noChangeAspect="1"/>
              </p:cNvPicPr>
              <p:nvPr/>
            </p:nvPicPr>
            <p:blipFill>
              <a:blip r:embed="rId4"/>
              <a:stretch>
                <a:fillRect/>
              </a:stretch>
            </p:blipFill>
            <p:spPr>
              <a:xfrm>
                <a:off x="1152" y="2976"/>
                <a:ext cx="373" cy="424"/>
              </a:xfrm>
              <a:prstGeom prst="rect">
                <a:avLst/>
              </a:prstGeom>
              <a:noFill/>
              <a:ln w="9525">
                <a:noFill/>
              </a:ln>
            </p:spPr>
          </p:pic>
          <p:pic>
            <p:nvPicPr>
              <p:cNvPr id="13319" name="Picture 9" descr="j0350389"/>
              <p:cNvPicPr>
                <a:picLocks noChangeAspect="1"/>
              </p:cNvPicPr>
              <p:nvPr/>
            </p:nvPicPr>
            <p:blipFill>
              <a:blip r:embed="rId5"/>
              <a:stretch>
                <a:fillRect/>
              </a:stretch>
            </p:blipFill>
            <p:spPr>
              <a:xfrm>
                <a:off x="2208" y="3168"/>
                <a:ext cx="624" cy="440"/>
              </a:xfrm>
              <a:prstGeom prst="rect">
                <a:avLst/>
              </a:prstGeom>
              <a:noFill/>
              <a:ln w="9525">
                <a:noFill/>
              </a:ln>
            </p:spPr>
          </p:pic>
          <p:pic>
            <p:nvPicPr>
              <p:cNvPr id="13320" name="Picture 10" descr="j0350356"/>
              <p:cNvPicPr>
                <a:picLocks noChangeAspect="1"/>
              </p:cNvPicPr>
              <p:nvPr/>
            </p:nvPicPr>
            <p:blipFill>
              <a:blip r:embed="rId6"/>
              <a:stretch>
                <a:fillRect/>
              </a:stretch>
            </p:blipFill>
            <p:spPr>
              <a:xfrm>
                <a:off x="1776" y="2448"/>
                <a:ext cx="720" cy="658"/>
              </a:xfrm>
              <a:prstGeom prst="rect">
                <a:avLst/>
              </a:prstGeom>
              <a:noFill/>
              <a:ln w="9525">
                <a:noFill/>
              </a:ln>
            </p:spPr>
          </p:pic>
          <p:sp>
            <p:nvSpPr>
              <p:cNvPr id="13321" name="Oval 11"/>
              <p:cNvSpPr/>
              <p:nvPr/>
            </p:nvSpPr>
            <p:spPr>
              <a:xfrm>
                <a:off x="816" y="1776"/>
                <a:ext cx="2544" cy="2160"/>
              </a:xfrm>
              <a:prstGeom prst="ellipse">
                <a:avLst/>
              </a:prstGeom>
              <a:noFill/>
              <a:ln w="12700" cap="flat" cmpd="sng">
                <a:solidFill>
                  <a:srgbClr val="FF0000"/>
                </a:solidFill>
                <a:prstDash val="dash"/>
                <a:round/>
                <a:headEnd type="none" w="med" len="med"/>
                <a:tailEnd type="none" w="med" len="med"/>
              </a:ln>
            </p:spPr>
            <p:txBody>
              <a:bodyPr wrap="none" anchor="ctr"/>
              <a:p>
                <a:endParaRPr lang="en-US" altLang="en-US" sz="1400" b="1">
                  <a:latin typeface="Arial" panose="020B0604020202020204" pitchFamily="34" charset="0"/>
                </a:endParaRPr>
              </a:p>
            </p:txBody>
          </p:sp>
          <p:sp>
            <p:nvSpPr>
              <p:cNvPr id="13322" name="Text Box 12"/>
              <p:cNvSpPr txBox="1"/>
              <p:nvPr/>
            </p:nvSpPr>
            <p:spPr>
              <a:xfrm>
                <a:off x="192" y="3312"/>
                <a:ext cx="864" cy="285"/>
              </a:xfrm>
              <a:prstGeom prst="rect">
                <a:avLst/>
              </a:prstGeom>
              <a:noFill/>
              <a:ln w="9525">
                <a:noFill/>
              </a:ln>
            </p:spPr>
            <p:txBody>
              <a:bodyPr anchor="t">
                <a:spAutoFit/>
              </a:bodyPr>
              <a:p>
                <a:pPr>
                  <a:spcBef>
                    <a:spcPct val="50000"/>
                  </a:spcBef>
                </a:pPr>
                <a:r>
                  <a:rPr lang="en-US" altLang="en-US" sz="1375" b="1">
                    <a:latin typeface="Arial" panose="020B0604020202020204" pitchFamily="34" charset="0"/>
                  </a:rPr>
                  <a:t>Training Records</a:t>
                </a:r>
                <a:endParaRPr lang="en-US" altLang="en-US" sz="1375" b="1">
                  <a:latin typeface="Arial" panose="020B0604020202020204" pitchFamily="34" charset="0"/>
                </a:endParaRPr>
              </a:p>
            </p:txBody>
          </p:sp>
          <p:sp>
            <p:nvSpPr>
              <p:cNvPr id="13323" name="Text Box 13"/>
              <p:cNvSpPr txBox="1"/>
              <p:nvPr/>
            </p:nvSpPr>
            <p:spPr>
              <a:xfrm>
                <a:off x="4512" y="2064"/>
                <a:ext cx="864" cy="168"/>
              </a:xfrm>
              <a:prstGeom prst="rect">
                <a:avLst/>
              </a:prstGeom>
              <a:noFill/>
              <a:ln w="9525">
                <a:noFill/>
              </a:ln>
            </p:spPr>
            <p:txBody>
              <a:bodyPr anchor="t">
                <a:spAutoFit/>
              </a:bodyPr>
              <a:p>
                <a:pPr algn="ctr">
                  <a:spcBef>
                    <a:spcPct val="50000"/>
                  </a:spcBef>
                </a:pPr>
                <a:r>
                  <a:rPr lang="en-US" altLang="en-US" sz="1375" b="1">
                    <a:latin typeface="Arial" panose="020B0604020202020204" pitchFamily="34" charset="0"/>
                  </a:rPr>
                  <a:t>Test Record</a:t>
                </a:r>
                <a:endParaRPr lang="en-US" altLang="en-US" sz="1375" b="1">
                  <a:latin typeface="Arial" panose="020B0604020202020204" pitchFamily="34" charset="0"/>
                </a:endParaRPr>
              </a:p>
            </p:txBody>
          </p:sp>
        </p:grpSp>
        <p:grpSp>
          <p:nvGrpSpPr>
            <p:cNvPr id="13324" name="Group 14"/>
            <p:cNvGrpSpPr/>
            <p:nvPr/>
          </p:nvGrpSpPr>
          <p:grpSpPr>
            <a:xfrm>
              <a:off x="4200" y="4800"/>
              <a:ext cx="7200" cy="3600"/>
              <a:chOff x="1680" y="1920"/>
              <a:chExt cx="2880" cy="1440"/>
            </a:xfrm>
          </p:grpSpPr>
          <p:sp>
            <p:nvSpPr>
              <p:cNvPr id="13325" name="Text Box 15"/>
              <p:cNvSpPr txBox="1"/>
              <p:nvPr/>
            </p:nvSpPr>
            <p:spPr>
              <a:xfrm>
                <a:off x="3312" y="1920"/>
                <a:ext cx="864" cy="285"/>
              </a:xfrm>
              <a:prstGeom prst="rect">
                <a:avLst/>
              </a:prstGeom>
              <a:noFill/>
              <a:ln w="9525">
                <a:noFill/>
              </a:ln>
            </p:spPr>
            <p:txBody>
              <a:bodyPr anchor="t">
                <a:spAutoFit/>
              </a:bodyPr>
              <a:p>
                <a:pPr>
                  <a:spcBef>
                    <a:spcPct val="50000"/>
                  </a:spcBef>
                </a:pPr>
                <a:r>
                  <a:rPr lang="en-US" altLang="en-US" sz="1375" b="1">
                    <a:latin typeface="Arial" panose="020B0604020202020204" pitchFamily="34" charset="0"/>
                  </a:rPr>
                  <a:t>Compute Distance</a:t>
                </a:r>
                <a:endParaRPr lang="en-US" altLang="en-US" sz="1375" b="1">
                  <a:latin typeface="Arial" panose="020B0604020202020204" pitchFamily="34" charset="0"/>
                </a:endParaRPr>
              </a:p>
            </p:txBody>
          </p:sp>
          <p:grpSp>
            <p:nvGrpSpPr>
              <p:cNvPr id="13326" name="Group 16"/>
              <p:cNvGrpSpPr/>
              <p:nvPr/>
            </p:nvGrpSpPr>
            <p:grpSpPr>
              <a:xfrm>
                <a:off x="1680" y="2256"/>
                <a:ext cx="2880" cy="1104"/>
                <a:chOff x="1680" y="2256"/>
                <a:chExt cx="2880" cy="1104"/>
              </a:xfrm>
            </p:grpSpPr>
            <p:sp>
              <p:nvSpPr>
                <p:cNvPr id="13327" name="Line 17"/>
                <p:cNvSpPr/>
                <p:nvPr/>
              </p:nvSpPr>
              <p:spPr>
                <a:xfrm>
                  <a:off x="2832" y="2256"/>
                  <a:ext cx="1680" cy="576"/>
                </a:xfrm>
                <a:prstGeom prst="line">
                  <a:avLst/>
                </a:prstGeom>
                <a:ln w="38100" cap="flat" cmpd="sng">
                  <a:solidFill>
                    <a:srgbClr val="FF0000"/>
                  </a:solidFill>
                  <a:prstDash val="solid"/>
                  <a:round/>
                  <a:headEnd type="none" w="med" len="med"/>
                  <a:tailEnd type="triangle" w="med" len="med"/>
                </a:ln>
              </p:spPr>
              <p:txBody>
                <a:bodyPr anchor="t"/>
                <a:p>
                  <a:endParaRPr lang="en-US" altLang="zh-CN" sz="1375">
                    <a:latin typeface="Lato Light" charset="0"/>
                  </a:endParaRPr>
                </a:p>
              </p:txBody>
            </p:sp>
            <p:sp>
              <p:nvSpPr>
                <p:cNvPr id="13328" name="Line 18"/>
                <p:cNvSpPr/>
                <p:nvPr/>
              </p:nvSpPr>
              <p:spPr>
                <a:xfrm>
                  <a:off x="2544" y="2880"/>
                  <a:ext cx="2016" cy="48"/>
                </a:xfrm>
                <a:prstGeom prst="line">
                  <a:avLst/>
                </a:prstGeom>
                <a:ln w="38100" cap="flat" cmpd="sng">
                  <a:solidFill>
                    <a:srgbClr val="FF0000"/>
                  </a:solidFill>
                  <a:prstDash val="solid"/>
                  <a:round/>
                  <a:headEnd type="none" w="med" len="med"/>
                  <a:tailEnd type="triangle" w="med" len="med"/>
                </a:ln>
              </p:spPr>
              <p:txBody>
                <a:bodyPr anchor="t"/>
                <a:p>
                  <a:endParaRPr lang="en-US" altLang="zh-CN" sz="1375">
                    <a:latin typeface="Lato Light" charset="0"/>
                  </a:endParaRPr>
                </a:p>
              </p:txBody>
            </p:sp>
            <p:sp>
              <p:nvSpPr>
                <p:cNvPr id="13329" name="Line 19"/>
                <p:cNvSpPr/>
                <p:nvPr/>
              </p:nvSpPr>
              <p:spPr>
                <a:xfrm flipV="1">
                  <a:off x="2928" y="3072"/>
                  <a:ext cx="1584" cy="288"/>
                </a:xfrm>
                <a:prstGeom prst="line">
                  <a:avLst/>
                </a:prstGeom>
                <a:ln w="38100" cap="flat" cmpd="sng">
                  <a:solidFill>
                    <a:srgbClr val="FF0000"/>
                  </a:solidFill>
                  <a:prstDash val="solid"/>
                  <a:round/>
                  <a:headEnd type="none" w="med" len="med"/>
                  <a:tailEnd type="triangle" w="med" len="med"/>
                </a:ln>
              </p:spPr>
              <p:txBody>
                <a:bodyPr anchor="t"/>
                <a:p>
                  <a:endParaRPr lang="en-US" altLang="zh-CN" sz="1375">
                    <a:latin typeface="Lato Light" charset="0"/>
                  </a:endParaRPr>
                </a:p>
              </p:txBody>
            </p:sp>
            <p:sp>
              <p:nvSpPr>
                <p:cNvPr id="13330" name="Line 20"/>
                <p:cNvSpPr/>
                <p:nvPr/>
              </p:nvSpPr>
              <p:spPr>
                <a:xfrm flipV="1">
                  <a:off x="1680" y="3024"/>
                  <a:ext cx="2832" cy="192"/>
                </a:xfrm>
                <a:prstGeom prst="line">
                  <a:avLst/>
                </a:prstGeom>
                <a:ln w="38100" cap="flat" cmpd="sng">
                  <a:solidFill>
                    <a:srgbClr val="FF0000"/>
                  </a:solidFill>
                  <a:prstDash val="solid"/>
                  <a:round/>
                  <a:headEnd type="none" w="med" len="med"/>
                  <a:tailEnd type="triangle" w="med" len="med"/>
                </a:ln>
              </p:spPr>
              <p:txBody>
                <a:bodyPr anchor="t"/>
                <a:p>
                  <a:endParaRPr lang="en-US" altLang="zh-CN" sz="1375">
                    <a:latin typeface="Lato Light" charset="0"/>
                  </a:endParaRPr>
                </a:p>
              </p:txBody>
            </p:sp>
            <p:sp>
              <p:nvSpPr>
                <p:cNvPr id="13331" name="Line 21"/>
                <p:cNvSpPr/>
                <p:nvPr/>
              </p:nvSpPr>
              <p:spPr>
                <a:xfrm>
                  <a:off x="1920" y="2352"/>
                  <a:ext cx="2544" cy="528"/>
                </a:xfrm>
                <a:prstGeom prst="line">
                  <a:avLst/>
                </a:prstGeom>
                <a:ln w="38100" cap="flat" cmpd="sng">
                  <a:solidFill>
                    <a:srgbClr val="FF0000"/>
                  </a:solidFill>
                  <a:prstDash val="solid"/>
                  <a:round/>
                  <a:headEnd type="none" w="med" len="med"/>
                  <a:tailEnd type="triangle" w="med" len="med"/>
                </a:ln>
              </p:spPr>
              <p:txBody>
                <a:bodyPr anchor="t"/>
                <a:p>
                  <a:endParaRPr lang="en-US" altLang="zh-CN" sz="1375">
                    <a:latin typeface="Lato Light" charset="0"/>
                  </a:endParaRPr>
                </a:p>
              </p:txBody>
            </p:sp>
          </p:grpSp>
        </p:grpSp>
        <p:grpSp>
          <p:nvGrpSpPr>
            <p:cNvPr id="13332" name="Group 22"/>
            <p:cNvGrpSpPr/>
            <p:nvPr/>
          </p:nvGrpSpPr>
          <p:grpSpPr>
            <a:xfrm>
              <a:off x="6360" y="7200"/>
              <a:ext cx="5280" cy="1793"/>
              <a:chOff x="2544" y="2880"/>
              <a:chExt cx="2112" cy="717"/>
            </a:xfrm>
          </p:grpSpPr>
          <p:sp>
            <p:nvSpPr>
              <p:cNvPr id="13333" name="Text Box 23"/>
              <p:cNvSpPr txBox="1"/>
              <p:nvPr/>
            </p:nvSpPr>
            <p:spPr>
              <a:xfrm>
                <a:off x="3264" y="3312"/>
                <a:ext cx="1392" cy="285"/>
              </a:xfrm>
              <a:prstGeom prst="rect">
                <a:avLst/>
              </a:prstGeom>
              <a:noFill/>
              <a:ln w="9525">
                <a:noFill/>
              </a:ln>
            </p:spPr>
            <p:txBody>
              <a:bodyPr anchor="t">
                <a:spAutoFit/>
              </a:bodyPr>
              <a:p>
                <a:pPr>
                  <a:spcBef>
                    <a:spcPct val="50000"/>
                  </a:spcBef>
                </a:pPr>
                <a:r>
                  <a:rPr lang="en-US" altLang="en-US" sz="1375" b="1">
                    <a:latin typeface="Arial" panose="020B0604020202020204" pitchFamily="34" charset="0"/>
                  </a:rPr>
                  <a:t>Choose k of the “nearest” records</a:t>
                </a:r>
                <a:endParaRPr lang="en-US" altLang="en-US" sz="1375" b="1">
                  <a:latin typeface="Arial" panose="020B0604020202020204" pitchFamily="34" charset="0"/>
                </a:endParaRPr>
              </a:p>
            </p:txBody>
          </p:sp>
          <p:grpSp>
            <p:nvGrpSpPr>
              <p:cNvPr id="13334" name="Group 24"/>
              <p:cNvGrpSpPr/>
              <p:nvPr/>
            </p:nvGrpSpPr>
            <p:grpSpPr>
              <a:xfrm>
                <a:off x="2544" y="2880"/>
                <a:ext cx="2016" cy="480"/>
                <a:chOff x="2544" y="2880"/>
                <a:chExt cx="2016" cy="480"/>
              </a:xfrm>
            </p:grpSpPr>
            <p:sp>
              <p:nvSpPr>
                <p:cNvPr id="13335" name="Line 25"/>
                <p:cNvSpPr/>
                <p:nvPr/>
              </p:nvSpPr>
              <p:spPr>
                <a:xfrm>
                  <a:off x="2544" y="2880"/>
                  <a:ext cx="2016" cy="48"/>
                </a:xfrm>
                <a:prstGeom prst="line">
                  <a:avLst/>
                </a:prstGeom>
                <a:ln w="44450" cap="flat" cmpd="sng">
                  <a:solidFill>
                    <a:srgbClr val="0000FF"/>
                  </a:solidFill>
                  <a:prstDash val="solid"/>
                  <a:round/>
                  <a:headEnd type="none" w="med" len="med"/>
                  <a:tailEnd type="triangle" w="med" len="med"/>
                </a:ln>
              </p:spPr>
              <p:txBody>
                <a:bodyPr anchor="t"/>
                <a:p>
                  <a:endParaRPr lang="en-US" altLang="zh-CN" sz="1375">
                    <a:latin typeface="Lato Light" charset="0"/>
                  </a:endParaRPr>
                </a:p>
              </p:txBody>
            </p:sp>
            <p:sp>
              <p:nvSpPr>
                <p:cNvPr id="13336" name="Line 26"/>
                <p:cNvSpPr/>
                <p:nvPr/>
              </p:nvSpPr>
              <p:spPr>
                <a:xfrm flipV="1">
                  <a:off x="2928" y="3072"/>
                  <a:ext cx="1584" cy="288"/>
                </a:xfrm>
                <a:prstGeom prst="line">
                  <a:avLst/>
                </a:prstGeom>
                <a:ln w="44450" cap="flat" cmpd="sng">
                  <a:solidFill>
                    <a:srgbClr val="0000FF"/>
                  </a:solidFill>
                  <a:prstDash val="solid"/>
                  <a:round/>
                  <a:headEnd type="none" w="med" len="med"/>
                  <a:tailEnd type="triangle" w="med" len="med"/>
                </a:ln>
              </p:spPr>
              <p:txBody>
                <a:bodyPr anchor="t"/>
                <a:p>
                  <a:endParaRPr lang="en-US" altLang="zh-CN" sz="1375">
                    <a:latin typeface="Lato Light" charset="0"/>
                  </a:endParaRPr>
                </a:p>
              </p:txBody>
            </p:sp>
          </p:grpSp>
        </p:grpSp>
      </p:grpSp>
      <p:sp>
        <p:nvSpPr>
          <p:cNvPr id="7" name="文本框 6"/>
          <p:cNvSpPr txBox="1"/>
          <p:nvPr/>
        </p:nvSpPr>
        <p:spPr>
          <a:xfrm>
            <a:off x="7827963" y="6148388"/>
            <a:ext cx="3784600" cy="306705"/>
          </a:xfrm>
          <a:prstGeom prst="rect">
            <a:avLst/>
          </a:prstGeom>
          <a:noFill/>
        </p:spPr>
        <p:txBody>
          <a:bodyPr wrap="none" rtlCol="0" anchor="t">
            <a:spAutoFit/>
          </a:bodyPr>
          <a:p>
            <a:pPr marR="0" algn="ctr" defTabSz="914400" eaLnBrk="0" hangingPunct="0">
              <a:buClrTx/>
              <a:buSzTx/>
              <a:buFontTx/>
              <a:buNone/>
              <a:defRPr/>
            </a:pPr>
            <a:r>
              <a:rPr lang="zh-CN" altLang="en-US" sz="1400" b="1" noProof="0" smtClean="0">
                <a:solidFill>
                  <a:schemeClr val="tx1">
                    <a:tint val="75000"/>
                  </a:schemeClr>
                </a:solidFill>
                <a:latin typeface="Palatino Linotype" panose="02040502050505030304" pitchFamily="18" charset="0"/>
                <a:ea typeface="+mn-ea"/>
                <a:cs typeface="+mn-cs"/>
                <a:sym typeface="+mn-ea"/>
              </a:rPr>
              <a:t>《</a:t>
            </a:r>
            <a:r>
              <a:rPr lang="en-US" sz="1400" noProof="0" smtClean="0">
                <a:solidFill>
                  <a:schemeClr val="tx1">
                    <a:tint val="75000"/>
                  </a:schemeClr>
                </a:solidFill>
                <a:latin typeface="Palatino Linotype" panose="02040502050505030304" pitchFamily="18" charset="0"/>
                <a:ea typeface="+mn-ea"/>
                <a:cs typeface="Palatino Linotype" panose="02040502050505030304" pitchFamily="18" charset="0"/>
                <a:sym typeface="+mn-ea"/>
              </a:rPr>
              <a:t>Introduction to Data Mining, 2nd Edition</a:t>
            </a:r>
            <a:r>
              <a:rPr lang="zh-CN" altLang="en-US" sz="1400" noProof="0" smtClean="0">
                <a:solidFill>
                  <a:schemeClr val="tx1">
                    <a:tint val="75000"/>
                  </a:schemeClr>
                </a:solidFill>
                <a:latin typeface="Palatino Linotype" panose="02040502050505030304" pitchFamily="18" charset="0"/>
                <a:ea typeface="+mn-ea"/>
                <a:cs typeface="Palatino Linotype" panose="02040502050505030304" pitchFamily="18" charset="0"/>
                <a:sym typeface="+mn-ea"/>
              </a:rPr>
              <a:t>》</a:t>
            </a:r>
            <a:endParaRPr lang="zh-CN" altLang="en-US" sz="1400" noProof="0" smtClean="0">
              <a:solidFill>
                <a:schemeClr val="tx1">
                  <a:tint val="75000"/>
                </a:schemeClr>
              </a:solidFill>
              <a:latin typeface="Palatino Linotype" panose="02040502050505030304" pitchFamily="18" charset="0"/>
              <a:cs typeface="Palatino Linotype" panose="02040502050505030304" pitchFamily="18" charset="0"/>
              <a:sym typeface="+mn-ea"/>
            </a:endParaRPr>
          </a:p>
        </p:txBody>
      </p:sp>
      <p:sp>
        <p:nvSpPr>
          <p:cNvPr id="13339" name="文本框 8"/>
          <p:cNvSpPr txBox="1"/>
          <p:nvPr/>
        </p:nvSpPr>
        <p:spPr>
          <a:xfrm>
            <a:off x="765175" y="2260600"/>
            <a:ext cx="4433888" cy="1014730"/>
          </a:xfrm>
          <a:prstGeom prst="rect">
            <a:avLst/>
          </a:prstGeom>
          <a:noFill/>
          <a:ln w="9525">
            <a:noFill/>
          </a:ln>
        </p:spPr>
        <p:txBody>
          <a:bodyPr wrap="square" anchor="t">
            <a:spAutoFit/>
          </a:bodyPr>
          <a:p>
            <a:pPr>
              <a:lnSpc>
                <a:spcPct val="150000"/>
              </a:lnSpc>
            </a:pPr>
            <a:r>
              <a:rPr lang="en-US" altLang="zh-CN" sz="2000" b="1">
                <a:solidFill>
                  <a:schemeClr val="tx2"/>
                </a:solidFill>
                <a:latin typeface="微软雅黑" panose="020B0503020204020204" charset="-122"/>
                <a:ea typeface="微软雅黑" panose="020B0503020204020204" charset="-122"/>
              </a:rPr>
              <a:t>“</a:t>
            </a:r>
            <a:r>
              <a:rPr lang="zh-CN" altLang="en-US" sz="2000" b="1">
                <a:solidFill>
                  <a:schemeClr val="tx2"/>
                </a:solidFill>
                <a:latin typeface="微软雅黑" panose="020B0503020204020204" charset="-122"/>
                <a:ea typeface="微软雅黑" panose="020B0503020204020204" charset="-122"/>
              </a:rPr>
              <a:t>走像鸭子，叫像鸭子，看起来也像鸭子，很可能就是一只鸭子。</a:t>
            </a:r>
            <a:r>
              <a:rPr lang="en-US" altLang="zh-CN" sz="2000" b="1">
                <a:solidFill>
                  <a:schemeClr val="tx2"/>
                </a:solidFill>
                <a:latin typeface="微软雅黑" panose="020B0503020204020204" charset="-122"/>
                <a:ea typeface="微软雅黑" panose="020B0503020204020204" charset="-122"/>
              </a:rPr>
              <a:t>”</a:t>
            </a:r>
            <a:endParaRPr lang="en-US" altLang="zh-CN" sz="2000" b="1">
              <a:solidFill>
                <a:schemeClr val="tx2"/>
              </a:solidFill>
              <a:latin typeface="微软雅黑" panose="020B0503020204020204" charset="-122"/>
              <a:ea typeface="微软雅黑" panose="020B0503020204020204" charset="-122"/>
            </a:endParaRPr>
          </a:p>
        </p:txBody>
      </p:sp>
      <p:sp>
        <p:nvSpPr>
          <p:cNvPr id="4"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 KNN</a:t>
            </a:r>
            <a:r>
              <a:rPr lang="zh-CN" altLang="en-US" spc="0" dirty="0">
                <a:solidFill>
                  <a:schemeClr val="accent1"/>
                </a:solidFill>
                <a:latin typeface="Arial" panose="020B0604020202020204" pitchFamily="34" charset="0"/>
                <a:ea typeface="方正黑体简体" panose="02000000000000000000" charset="-122"/>
                <a:sym typeface="+mn-ea"/>
              </a:rPr>
              <a:t>算法简介</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7"/>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b="1354"/>
          <a:stretch>
            <a:fillRect/>
          </a:stretch>
        </p:blipFill>
        <p:spPr>
          <a:xfrm>
            <a:off x="364913" y="936413"/>
            <a:ext cx="11639973" cy="5797127"/>
          </a:xfrm>
          <a:prstGeom prst="rect">
            <a:avLst/>
          </a:prstGeom>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5 </a:t>
            </a:r>
            <a:r>
              <a:rPr lang="zh-CN" spc="0" dirty="0">
                <a:solidFill>
                  <a:schemeClr val="accent1"/>
                </a:solidFill>
                <a:latin typeface="Arial" panose="020B0604020202020204" pitchFamily="34" charset="0"/>
                <a:ea typeface="方正黑体简体" panose="02000000000000000000" charset="-122"/>
                <a:sym typeface="+mn-ea"/>
              </a:rPr>
              <a:t>线性回归</a:t>
            </a:r>
            <a:endParaRPr lang="zh-CN"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838200" y="2538307"/>
            <a:ext cx="10117667" cy="2998893"/>
          </a:xfrm>
          <a:prstGeom prst="rect">
            <a:avLst/>
          </a:prstGeom>
        </p:spPr>
      </p:pic>
      <p:sp>
        <p:nvSpPr>
          <p:cNvPr id="6" name="文本框 5"/>
          <p:cNvSpPr txBox="1"/>
          <p:nvPr/>
        </p:nvSpPr>
        <p:spPr>
          <a:xfrm>
            <a:off x="838200" y="1768687"/>
            <a:ext cx="10982113" cy="829945"/>
          </a:xfrm>
          <a:prstGeom prst="rect">
            <a:avLst/>
          </a:prstGeom>
          <a:noFill/>
        </p:spPr>
        <p:txBody>
          <a:bodyPr wrap="square" rtlCol="0" anchor="t">
            <a:spAutoFit/>
          </a:bodyPr>
          <a:p>
            <a:r>
              <a:rPr lang="zh-CN" altLang="en-US" sz="2400"/>
              <a:t>class sklearn.linear_model.</a:t>
            </a:r>
            <a:r>
              <a:rPr lang="zh-CN" altLang="en-US" sz="2400" b="1">
                <a:solidFill>
                  <a:srgbClr val="C00000"/>
                </a:solidFill>
              </a:rPr>
              <a:t>LinearRegression</a:t>
            </a:r>
            <a:r>
              <a:rPr lang="zh-CN" altLang="en-US" sz="2400"/>
              <a:t>(fit_intercept=True, normalize=False, copy_X=True, n_jobs=None)</a:t>
            </a:r>
            <a:endParaRPr lang="zh-CN" altLang="en-US" sz="2400"/>
          </a:p>
        </p:txBody>
      </p:sp>
      <p:sp>
        <p:nvSpPr>
          <p:cNvPr id="8" name="文本框 7"/>
          <p:cNvSpPr txBox="1"/>
          <p:nvPr/>
        </p:nvSpPr>
        <p:spPr>
          <a:xfrm>
            <a:off x="1820333" y="6119707"/>
            <a:ext cx="9534313" cy="502920"/>
          </a:xfrm>
          <a:prstGeom prst="rect">
            <a:avLst/>
          </a:prstGeom>
          <a:noFill/>
        </p:spPr>
        <p:txBody>
          <a:bodyPr wrap="square" rtlCol="0" anchor="t">
            <a:spAutoFit/>
          </a:bodyPr>
          <a:p>
            <a:r>
              <a:rPr lang="zh-CN" altLang="en-US" sz="1335"/>
              <a:t>https://scikit-learn.org/stable/modules/generated/sklearn.linear_model.LinearRegression.html#sklearn.linear_model.LinearRegression</a:t>
            </a:r>
            <a:endParaRPr lang="zh-CN" altLang="en-US" sz="1335"/>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5 </a:t>
            </a:r>
            <a:r>
              <a:rPr lang="zh-CN" spc="0" dirty="0">
                <a:solidFill>
                  <a:schemeClr val="accent1"/>
                </a:solidFill>
                <a:latin typeface="Arial" panose="020B0604020202020204" pitchFamily="34" charset="0"/>
                <a:ea typeface="方正黑体简体" panose="02000000000000000000" charset="-122"/>
                <a:sym typeface="+mn-ea"/>
              </a:rPr>
              <a:t>线性回归</a:t>
            </a:r>
            <a:endParaRPr lang="zh-CN"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90827" y="1634913"/>
            <a:ext cx="3386667" cy="460375"/>
          </a:xfrm>
          <a:prstGeom prst="rect">
            <a:avLst/>
          </a:prstGeom>
          <a:noFill/>
        </p:spPr>
        <p:txBody>
          <a:bodyPr wrap="square" rtlCol="0" anchor="t">
            <a:spAutoFit/>
          </a:bodyPr>
          <a:p>
            <a:r>
              <a:rPr lang="zh-CN" altLang="en-US" sz="2400"/>
              <a:t>如下数据集：</a:t>
            </a:r>
            <a:endParaRPr lang="zh-CN" altLang="en-US" sz="2400"/>
          </a:p>
        </p:txBody>
      </p:sp>
      <p:sp>
        <p:nvSpPr>
          <p:cNvPr id="7" name="文本框 6"/>
          <p:cNvSpPr txBox="1"/>
          <p:nvPr/>
        </p:nvSpPr>
        <p:spPr>
          <a:xfrm>
            <a:off x="380365" y="2218055"/>
            <a:ext cx="5715635" cy="3322955"/>
          </a:xfrm>
          <a:prstGeom prst="rect">
            <a:avLst/>
          </a:prstGeom>
          <a:noFill/>
        </p:spPr>
        <p:txBody>
          <a:bodyPr wrap="square" rtlCol="0" anchor="t">
            <a:spAutoFit/>
          </a:bodyPr>
          <a:p>
            <a:pPr algn="just" fontAlgn="auto">
              <a:lnSpc>
                <a:spcPct val="150000"/>
              </a:lnSpc>
            </a:pPr>
            <a:r>
              <a:rPr lang="zh-CN" altLang="en-US" sz="2000"/>
              <a:t>假设模型参数θ</a:t>
            </a:r>
            <a:r>
              <a:rPr lang="zh-CN" altLang="en-US" sz="2000" baseline="-25000">
                <a:solidFill>
                  <a:schemeClr val="tx1"/>
                </a:solidFill>
                <a:uFillTx/>
              </a:rPr>
              <a:t>0</a:t>
            </a:r>
            <a:r>
              <a:rPr lang="zh-CN" altLang="en-US" sz="2000"/>
              <a:t>=1，θ</a:t>
            </a:r>
            <a:r>
              <a:rPr lang="zh-CN" altLang="en-US" sz="2000" baseline="-25000">
                <a:uFillTx/>
              </a:rPr>
              <a:t>1</a:t>
            </a:r>
            <a:r>
              <a:rPr lang="zh-CN" altLang="en-US" sz="2000"/>
              <a:t>=3，则模型函数为hθ（x）=1+3x。针对数据集中的第一个样本，输入为1，根据模型函数预测出来的值是4，与输出值y是吻合的。针对第二个样本，输入为2，根据模型函数预测出来的值是7，与实际输出值y相差1。</a:t>
            </a:r>
            <a:endParaRPr lang="zh-CN" altLang="en-US" sz="2000"/>
          </a:p>
          <a:p>
            <a:pPr algn="just" fontAlgn="auto">
              <a:lnSpc>
                <a:spcPct val="150000"/>
              </a:lnSpc>
            </a:pPr>
            <a:r>
              <a:rPr lang="zh-CN" altLang="en-US" sz="2000"/>
              <a:t>模型的求解过程，就是找出一组最合适的模型参数θ</a:t>
            </a:r>
            <a:r>
              <a:rPr lang="zh-CN" altLang="en-US" sz="2000" baseline="-25000">
                <a:uFillTx/>
              </a:rPr>
              <a:t>0</a:t>
            </a:r>
            <a:r>
              <a:rPr lang="zh-CN" altLang="en-US" sz="2000"/>
              <a:t>，θ</a:t>
            </a:r>
            <a:r>
              <a:rPr lang="zh-CN" altLang="en-US" sz="2000" baseline="-25000">
                <a:uFillTx/>
              </a:rPr>
              <a:t>1</a:t>
            </a:r>
            <a:r>
              <a:rPr lang="zh-CN" altLang="en-US" sz="2000"/>
              <a:t>，以便能</a:t>
            </a:r>
            <a:r>
              <a:rPr lang="zh-CN" altLang="en-US" sz="2000" b="1">
                <a:solidFill>
                  <a:srgbClr val="C00000"/>
                </a:solidFill>
              </a:rPr>
              <a:t>最好地拟合数据集</a:t>
            </a:r>
            <a:r>
              <a:rPr lang="zh-CN" altLang="en-US" sz="2000"/>
              <a:t>。</a:t>
            </a:r>
            <a:endParaRPr lang="zh-CN" altLang="en-US" sz="2000"/>
          </a:p>
        </p:txBody>
      </p:sp>
      <p:sp>
        <p:nvSpPr>
          <p:cNvPr id="8" name="标题 1"/>
          <p:cNvSpPr>
            <a:spLocks noGrp="1"/>
          </p:cNvSpPr>
          <p:nvPr/>
        </p:nvSpPr>
        <p:spPr>
          <a:xfrm>
            <a:off x="838200" y="9313"/>
            <a:ext cx="10516800" cy="1056000"/>
          </a:xfrm>
          <a:prstGeom prst="rect">
            <a:avLst/>
          </a:prstGeom>
        </p:spPr>
        <p:txBody>
          <a:bodyPr vert="horz" lIns="121920" tIns="60960" rIns="121920" bIns="60960" rtlCol="0" anchor="ctr">
            <a:normAutofit/>
          </a:bodyPr>
          <a:lstStyle>
            <a:lvl1pPr algn="l" defTabSz="685800" rtl="0" eaLnBrk="1" latinLnBrk="0" hangingPunct="1">
              <a:lnSpc>
                <a:spcPct val="90000"/>
              </a:lnSpc>
              <a:spcBef>
                <a:spcPct val="0"/>
              </a:spcBef>
              <a:buNone/>
              <a:defRPr sz="2400" b="1" i="0" kern="1200">
                <a:solidFill>
                  <a:srgbClr val="595959"/>
                </a:solidFill>
                <a:latin typeface="微软雅黑" panose="020B0503020204020204" charset="-122"/>
                <a:ea typeface="微软雅黑" panose="020B0503020204020204" charset="-122"/>
                <a:cs typeface="+mj-cs"/>
              </a:defRPr>
            </a:lvl1pPr>
          </a:lstStyle>
          <a:p>
            <a:endParaRPr lang="zh-CN" altLang="en-US" sz="3200"/>
          </a:p>
        </p:txBody>
      </p:sp>
      <p:graphicFrame>
        <p:nvGraphicFramePr>
          <p:cNvPr id="3" name="表格 2"/>
          <p:cNvGraphicFramePr/>
          <p:nvPr/>
        </p:nvGraphicFramePr>
        <p:xfrm>
          <a:off x="6255173" y="2330873"/>
          <a:ext cx="3484880" cy="2764790"/>
        </p:xfrm>
        <a:graphic>
          <a:graphicData uri="http://schemas.openxmlformats.org/drawingml/2006/table">
            <a:tbl>
              <a:tblPr firstRow="1" bandRow="1">
                <a:tableStyleId>{5C22544A-7EE6-4342-B048-85BDC9FD1C3A}</a:tableStyleId>
              </a:tblPr>
              <a:tblGrid>
                <a:gridCol w="1742440"/>
                <a:gridCol w="1742440"/>
              </a:tblGrid>
              <a:tr h="814070">
                <a:tc>
                  <a:txBody>
                    <a:bodyPr/>
                    <a:p>
                      <a:pPr algn="ctr">
                        <a:buNone/>
                      </a:pPr>
                      <a:r>
                        <a:rPr lang="zh-CN" altLang="en-US" sz="2400"/>
                        <a:t>输入特征 </a:t>
                      </a:r>
                      <a:r>
                        <a:rPr lang="en-US" altLang="zh-CN" sz="2400"/>
                        <a:t>x</a:t>
                      </a:r>
                      <a:endParaRPr lang="en-US" altLang="zh-CN" sz="2400"/>
                    </a:p>
                  </a:txBody>
                  <a:tcPr marL="121920" marR="121920" marT="60960" marB="60960"/>
                </a:tc>
                <a:tc>
                  <a:txBody>
                    <a:bodyPr/>
                    <a:p>
                      <a:pPr algn="ctr">
                        <a:buNone/>
                      </a:pPr>
                      <a:r>
                        <a:rPr lang="zh-CN" altLang="en-US" sz="2400"/>
                        <a:t>输出 </a:t>
                      </a:r>
                      <a:r>
                        <a:rPr lang="en-US" altLang="zh-CN" sz="2400"/>
                        <a:t>y</a:t>
                      </a:r>
                      <a:endParaRPr lang="en-US" altLang="zh-CN" sz="2400"/>
                    </a:p>
                  </a:txBody>
                  <a:tcPr marL="121920" marR="121920" marT="60960" marB="60960"/>
                </a:tc>
              </a:tr>
              <a:tr h="487680">
                <a:tc>
                  <a:txBody>
                    <a:bodyPr/>
                    <a:p>
                      <a:pPr algn="ctr">
                        <a:buNone/>
                      </a:pPr>
                      <a:r>
                        <a:rPr lang="en-US" altLang="zh-CN" sz="2400"/>
                        <a:t>1</a:t>
                      </a:r>
                      <a:endParaRPr lang="en-US" altLang="zh-CN" sz="2400"/>
                    </a:p>
                  </a:txBody>
                  <a:tcPr marL="121920" marR="121920" marT="60960" marB="60960"/>
                </a:tc>
                <a:tc>
                  <a:txBody>
                    <a:bodyPr/>
                    <a:p>
                      <a:pPr algn="ctr">
                        <a:buNone/>
                      </a:pPr>
                      <a:r>
                        <a:rPr lang="en-US" altLang="zh-CN" sz="2400"/>
                        <a:t>4</a:t>
                      </a:r>
                      <a:endParaRPr lang="en-US" altLang="zh-CN" sz="2400"/>
                    </a:p>
                  </a:txBody>
                  <a:tcPr marL="121920" marR="121920" marT="60960" marB="60960"/>
                </a:tc>
              </a:tr>
              <a:tr h="487680">
                <a:tc>
                  <a:txBody>
                    <a:bodyPr/>
                    <a:p>
                      <a:pPr algn="ctr">
                        <a:buNone/>
                      </a:pPr>
                      <a:r>
                        <a:rPr lang="en-US" altLang="zh-CN" sz="2400"/>
                        <a:t>2</a:t>
                      </a:r>
                      <a:endParaRPr lang="en-US" altLang="zh-CN" sz="2400"/>
                    </a:p>
                  </a:txBody>
                  <a:tcPr marL="121920" marR="121920" marT="60960" marB="60960"/>
                </a:tc>
                <a:tc>
                  <a:txBody>
                    <a:bodyPr/>
                    <a:p>
                      <a:pPr algn="ctr">
                        <a:buNone/>
                      </a:pPr>
                      <a:r>
                        <a:rPr lang="en-US" altLang="zh-CN" sz="2400"/>
                        <a:t>6</a:t>
                      </a:r>
                      <a:endParaRPr lang="en-US" altLang="zh-CN" sz="2400"/>
                    </a:p>
                  </a:txBody>
                  <a:tcPr marL="121920" marR="121920" marT="60960" marB="60960"/>
                </a:tc>
              </a:tr>
              <a:tr h="487680">
                <a:tc>
                  <a:txBody>
                    <a:bodyPr/>
                    <a:p>
                      <a:pPr algn="ctr">
                        <a:buNone/>
                      </a:pPr>
                      <a:r>
                        <a:rPr lang="en-US" altLang="zh-CN" sz="2400"/>
                        <a:t>3</a:t>
                      </a:r>
                      <a:endParaRPr lang="en-US" altLang="zh-CN" sz="2400"/>
                    </a:p>
                  </a:txBody>
                  <a:tcPr marL="121920" marR="121920" marT="60960" marB="60960"/>
                </a:tc>
                <a:tc>
                  <a:txBody>
                    <a:bodyPr/>
                    <a:p>
                      <a:pPr algn="ctr">
                        <a:buNone/>
                      </a:pPr>
                      <a:r>
                        <a:rPr lang="en-US" altLang="zh-CN" sz="2400"/>
                        <a:t>10</a:t>
                      </a:r>
                      <a:endParaRPr lang="en-US" altLang="zh-CN" sz="2400"/>
                    </a:p>
                  </a:txBody>
                  <a:tcPr marL="121920" marR="121920" marT="60960" marB="60960"/>
                </a:tc>
              </a:tr>
              <a:tr h="487680">
                <a:tc>
                  <a:txBody>
                    <a:bodyPr/>
                    <a:p>
                      <a:pPr algn="ctr">
                        <a:buNone/>
                      </a:pPr>
                      <a:r>
                        <a:rPr lang="en-US" altLang="zh-CN" sz="2400"/>
                        <a:t>4</a:t>
                      </a:r>
                      <a:endParaRPr lang="en-US" altLang="zh-CN" sz="2400"/>
                    </a:p>
                  </a:txBody>
                  <a:tcPr marL="121920" marR="121920" marT="60960" marB="60960"/>
                </a:tc>
                <a:tc>
                  <a:txBody>
                    <a:bodyPr/>
                    <a:p>
                      <a:pPr algn="ctr">
                        <a:buNone/>
                      </a:pPr>
                      <a:r>
                        <a:rPr lang="en-US" altLang="zh-CN" sz="2400"/>
                        <a:t>15</a:t>
                      </a:r>
                      <a:endParaRPr lang="en-US" altLang="zh-CN" sz="2400"/>
                    </a:p>
                  </a:txBody>
                  <a:tcPr marL="121920" marR="121920" marT="60960" marB="60960"/>
                </a:tc>
              </a:tr>
            </a:tbl>
          </a:graphicData>
        </a:graphic>
      </p:graphicFrame>
      <p:sp>
        <p:nvSpPr>
          <p:cNvPr id="27652" name="文本框 8"/>
          <p:cNvSpPr txBox="1"/>
          <p:nvPr/>
        </p:nvSpPr>
        <p:spPr>
          <a:xfrm>
            <a:off x="941917" y="1055793"/>
            <a:ext cx="2556510" cy="501650"/>
          </a:xfrm>
          <a:prstGeom prst="rect">
            <a:avLst/>
          </a:prstGeom>
          <a:noFill/>
          <a:ln w="9525">
            <a:noFill/>
          </a:ln>
        </p:spPr>
        <p:txBody>
          <a:bodyPr wrap="none" anchor="t">
            <a:spAutoFit/>
          </a:bodyPr>
          <a:p>
            <a:r>
              <a:rPr lang="zh-CN" altLang="en-US" sz="2665" dirty="0">
                <a:solidFill>
                  <a:schemeClr val="tx1"/>
                </a:solidFill>
                <a:latin typeface="Calibri" panose="020F0502020204030204" charset="0"/>
                <a:ea typeface="微软雅黑" panose="020B0503020204020204" charset="-122"/>
              </a:rPr>
              <a:t>①回归问题回顾</a:t>
            </a:r>
            <a:endParaRPr lang="zh-CN" altLang="en-US" sz="2665" dirty="0">
              <a:solidFill>
                <a:schemeClr val="tx1"/>
              </a:solidFill>
              <a:latin typeface="Calibri" panose="020F0502020204030204" charset="0"/>
              <a:ea typeface="微软雅黑" panose="020B0503020204020204" charset="-122"/>
            </a:endParaRPr>
          </a:p>
        </p:txBody>
      </p:sp>
      <p:sp>
        <p:nvSpPr>
          <p:cNvPr id="6"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 </a:t>
            </a:r>
            <a:r>
              <a:rPr lang="zh-CN" spc="0" dirty="0">
                <a:solidFill>
                  <a:schemeClr val="accent1"/>
                </a:solidFill>
                <a:latin typeface="Arial" panose="020B0604020202020204" pitchFamily="34" charset="0"/>
                <a:ea typeface="方正黑体简体" panose="02000000000000000000" charset="-122"/>
                <a:sym typeface="+mn-ea"/>
              </a:rPr>
              <a:t>线性回归的解法</a:t>
            </a:r>
            <a:endParaRPr lang="zh-CN" spc="0" dirty="0">
              <a:solidFill>
                <a:schemeClr val="accent1"/>
              </a:solidFill>
              <a:latin typeface="Arial" panose="020B0604020202020204" pitchFamily="34" charset="0"/>
              <a:ea typeface="方正黑体简体" panose="02000000000000000000" charset="-122"/>
              <a:sym typeface="+mn-ea"/>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742353" y="1881293"/>
            <a:ext cx="6370320" cy="3820160"/>
          </a:xfrm>
          <a:prstGeom prst="rect">
            <a:avLst/>
          </a:prstGeom>
        </p:spPr>
      </p:pic>
      <p:sp>
        <p:nvSpPr>
          <p:cNvPr id="27652" name="文本框 8"/>
          <p:cNvSpPr txBox="1"/>
          <p:nvPr/>
        </p:nvSpPr>
        <p:spPr>
          <a:xfrm>
            <a:off x="941917" y="1055793"/>
            <a:ext cx="2556510" cy="501650"/>
          </a:xfrm>
          <a:prstGeom prst="rect">
            <a:avLst/>
          </a:prstGeom>
          <a:noFill/>
          <a:ln w="9525">
            <a:noFill/>
          </a:ln>
        </p:spPr>
        <p:txBody>
          <a:bodyPr wrap="none" anchor="t">
            <a:spAutoFit/>
          </a:bodyPr>
          <a:p>
            <a:r>
              <a:rPr lang="zh-CN" altLang="en-US" sz="2665" dirty="0">
                <a:solidFill>
                  <a:schemeClr val="tx1"/>
                </a:solidFill>
                <a:latin typeface="Calibri" panose="020F0502020204030204" charset="0"/>
                <a:ea typeface="微软雅黑" panose="020B0503020204020204" charset="-122"/>
              </a:rPr>
              <a:t>①回归问题回顾</a:t>
            </a:r>
            <a:endParaRPr lang="zh-CN" altLang="en-US" sz="2665" dirty="0">
              <a:solidFill>
                <a:schemeClr val="tx1"/>
              </a:solidFill>
              <a:latin typeface="Calibri" panose="020F0502020204030204" charset="0"/>
              <a:ea typeface="微软雅黑" panose="020B0503020204020204" charset="-122"/>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6.1 </a:t>
            </a:r>
            <a:r>
              <a:rPr lang="zh-CN" spc="0" dirty="0">
                <a:solidFill>
                  <a:schemeClr val="accent1"/>
                </a:solidFill>
                <a:latin typeface="Arial" panose="020B0604020202020204" pitchFamily="34" charset="0"/>
                <a:ea typeface="方正黑体简体" panose="02000000000000000000" charset="-122"/>
                <a:sym typeface="+mn-ea"/>
              </a:rPr>
              <a:t>线性回归的评价标准</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062567" y="1902460"/>
            <a:ext cx="6370320" cy="3820160"/>
          </a:xfrm>
          <a:prstGeom prst="rect">
            <a:avLst/>
          </a:prstGeom>
        </p:spPr>
      </p:pic>
      <p:pic>
        <p:nvPicPr>
          <p:cNvPr id="7" name="图片 6"/>
          <p:cNvPicPr>
            <a:picLocks noChangeAspect="1"/>
          </p:cNvPicPr>
          <p:nvPr/>
        </p:nvPicPr>
        <p:blipFill>
          <a:blip r:embed="rId2"/>
          <a:stretch>
            <a:fillRect/>
          </a:stretch>
        </p:blipFill>
        <p:spPr>
          <a:xfrm>
            <a:off x="7277100" y="2100580"/>
            <a:ext cx="4338320" cy="3423920"/>
          </a:xfrm>
          <a:prstGeom prst="rect">
            <a:avLst/>
          </a:prstGeom>
        </p:spPr>
      </p:pic>
      <p:sp>
        <p:nvSpPr>
          <p:cNvPr id="27652" name="文本框 8"/>
          <p:cNvSpPr txBox="1"/>
          <p:nvPr/>
        </p:nvSpPr>
        <p:spPr>
          <a:xfrm>
            <a:off x="941917" y="1055793"/>
            <a:ext cx="2556510" cy="501650"/>
          </a:xfrm>
          <a:prstGeom prst="rect">
            <a:avLst/>
          </a:prstGeom>
          <a:noFill/>
          <a:ln w="9525">
            <a:noFill/>
          </a:ln>
        </p:spPr>
        <p:txBody>
          <a:bodyPr wrap="none" anchor="t">
            <a:spAutoFit/>
          </a:bodyPr>
          <a:p>
            <a:r>
              <a:rPr lang="zh-CN" altLang="en-US" sz="2665" dirty="0">
                <a:solidFill>
                  <a:schemeClr val="tx1"/>
                </a:solidFill>
                <a:latin typeface="Calibri" panose="020F0502020204030204" charset="0"/>
                <a:ea typeface="微软雅黑" panose="020B0503020204020204" charset="-122"/>
              </a:rPr>
              <a:t>①回归问题回顾</a:t>
            </a:r>
            <a:endParaRPr lang="zh-CN" altLang="en-US" sz="2665" dirty="0">
              <a:solidFill>
                <a:schemeClr val="tx1"/>
              </a:solidFill>
              <a:latin typeface="Calibri" panose="020F0502020204030204" charset="0"/>
              <a:ea typeface="微软雅黑" panose="020B0503020204020204" charset="-122"/>
            </a:endParaRPr>
          </a:p>
        </p:txBody>
      </p:sp>
      <p:sp>
        <p:nvSpPr>
          <p:cNvPr id="5"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6.1 </a:t>
            </a:r>
            <a:r>
              <a:rPr lang="zh-CN" spc="0" dirty="0">
                <a:solidFill>
                  <a:schemeClr val="accent1"/>
                </a:solidFill>
                <a:latin typeface="Arial" panose="020B0604020202020204" pitchFamily="34" charset="0"/>
                <a:ea typeface="方正黑体简体" panose="02000000000000000000" charset="-122"/>
                <a:sym typeface="+mn-ea"/>
              </a:rPr>
              <a:t>线性回归的评价标准</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062567" y="1902460"/>
            <a:ext cx="6370320" cy="3820160"/>
          </a:xfrm>
          <a:prstGeom prst="rect">
            <a:avLst/>
          </a:prstGeom>
        </p:spPr>
      </p:pic>
      <p:pic>
        <p:nvPicPr>
          <p:cNvPr id="7" name="图片 6"/>
          <p:cNvPicPr>
            <a:picLocks noChangeAspect="1"/>
          </p:cNvPicPr>
          <p:nvPr/>
        </p:nvPicPr>
        <p:blipFill>
          <a:blip r:embed="rId2"/>
          <a:stretch>
            <a:fillRect/>
          </a:stretch>
        </p:blipFill>
        <p:spPr>
          <a:xfrm>
            <a:off x="7277100" y="2100580"/>
            <a:ext cx="4338320" cy="3423920"/>
          </a:xfrm>
          <a:prstGeom prst="rect">
            <a:avLst/>
          </a:prstGeom>
        </p:spPr>
      </p:pic>
      <p:pic>
        <p:nvPicPr>
          <p:cNvPr id="8" name="图片 7"/>
          <p:cNvPicPr>
            <a:picLocks noChangeAspect="1"/>
          </p:cNvPicPr>
          <p:nvPr/>
        </p:nvPicPr>
        <p:blipFill>
          <a:blip r:embed="rId3"/>
          <a:stretch>
            <a:fillRect/>
          </a:stretch>
        </p:blipFill>
        <p:spPr>
          <a:xfrm>
            <a:off x="7225453" y="2970953"/>
            <a:ext cx="4775200" cy="1127760"/>
          </a:xfrm>
          <a:prstGeom prst="rect">
            <a:avLst/>
          </a:prstGeom>
        </p:spPr>
      </p:pic>
      <p:sp>
        <p:nvSpPr>
          <p:cNvPr id="27652" name="文本框 8"/>
          <p:cNvSpPr txBox="1"/>
          <p:nvPr/>
        </p:nvSpPr>
        <p:spPr>
          <a:xfrm>
            <a:off x="941917" y="1055793"/>
            <a:ext cx="2556510" cy="501650"/>
          </a:xfrm>
          <a:prstGeom prst="rect">
            <a:avLst/>
          </a:prstGeom>
          <a:noFill/>
          <a:ln w="9525">
            <a:noFill/>
          </a:ln>
        </p:spPr>
        <p:txBody>
          <a:bodyPr wrap="none" anchor="t">
            <a:spAutoFit/>
          </a:bodyPr>
          <a:p>
            <a:r>
              <a:rPr lang="zh-CN" altLang="en-US" sz="2665" dirty="0">
                <a:solidFill>
                  <a:schemeClr val="tx1"/>
                </a:solidFill>
                <a:latin typeface="Calibri" panose="020F0502020204030204" charset="0"/>
                <a:ea typeface="微软雅黑" panose="020B0503020204020204" charset="-122"/>
              </a:rPr>
              <a:t>①回归问题回顾</a:t>
            </a:r>
            <a:endParaRPr lang="zh-CN" altLang="en-US" sz="2665" dirty="0">
              <a:solidFill>
                <a:schemeClr val="tx1"/>
              </a:solidFill>
              <a:latin typeface="Calibri" panose="020F0502020204030204" charset="0"/>
              <a:ea typeface="微软雅黑" panose="020B0503020204020204" charset="-122"/>
            </a:endParaRPr>
          </a:p>
        </p:txBody>
      </p:sp>
      <p:sp>
        <p:nvSpPr>
          <p:cNvPr id="5"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6.1 </a:t>
            </a:r>
            <a:r>
              <a:rPr lang="zh-CN" spc="0" dirty="0">
                <a:solidFill>
                  <a:schemeClr val="accent1"/>
                </a:solidFill>
                <a:latin typeface="Arial" panose="020B0604020202020204" pitchFamily="34" charset="0"/>
                <a:ea typeface="方正黑体简体" panose="02000000000000000000" charset="-122"/>
                <a:sym typeface="+mn-ea"/>
              </a:rPr>
              <a:t>线性回归的评价标准</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062567" y="1902460"/>
            <a:ext cx="6370320" cy="3820160"/>
          </a:xfrm>
          <a:prstGeom prst="rect">
            <a:avLst/>
          </a:prstGeom>
        </p:spPr>
      </p:pic>
      <p:pic>
        <p:nvPicPr>
          <p:cNvPr id="7" name="图片 6"/>
          <p:cNvPicPr>
            <a:picLocks noChangeAspect="1"/>
          </p:cNvPicPr>
          <p:nvPr/>
        </p:nvPicPr>
        <p:blipFill>
          <a:blip r:embed="rId2"/>
          <a:stretch>
            <a:fillRect/>
          </a:stretch>
        </p:blipFill>
        <p:spPr>
          <a:xfrm>
            <a:off x="7277100" y="2100580"/>
            <a:ext cx="4338320" cy="3423920"/>
          </a:xfrm>
          <a:prstGeom prst="rect">
            <a:avLst/>
          </a:prstGeom>
        </p:spPr>
      </p:pic>
      <p:pic>
        <p:nvPicPr>
          <p:cNvPr id="9" name="图片 8"/>
          <p:cNvPicPr>
            <a:picLocks noChangeAspect="1"/>
          </p:cNvPicPr>
          <p:nvPr/>
        </p:nvPicPr>
        <p:blipFill>
          <a:blip r:embed="rId3"/>
          <a:srcRect l="2023" t="50" r="2216" b="3464"/>
          <a:stretch>
            <a:fillRect/>
          </a:stretch>
        </p:blipFill>
        <p:spPr>
          <a:xfrm>
            <a:off x="7089140" y="2914227"/>
            <a:ext cx="5049520" cy="1627293"/>
          </a:xfrm>
          <a:prstGeom prst="rect">
            <a:avLst/>
          </a:prstGeom>
        </p:spPr>
      </p:pic>
      <p:sp>
        <p:nvSpPr>
          <p:cNvPr id="27652" name="文本框 8"/>
          <p:cNvSpPr txBox="1"/>
          <p:nvPr/>
        </p:nvSpPr>
        <p:spPr>
          <a:xfrm>
            <a:off x="941917" y="1055793"/>
            <a:ext cx="2556510" cy="501650"/>
          </a:xfrm>
          <a:prstGeom prst="rect">
            <a:avLst/>
          </a:prstGeom>
          <a:noFill/>
          <a:ln w="9525">
            <a:noFill/>
          </a:ln>
        </p:spPr>
        <p:txBody>
          <a:bodyPr wrap="none" anchor="t">
            <a:spAutoFit/>
          </a:bodyPr>
          <a:p>
            <a:r>
              <a:rPr lang="zh-CN" altLang="en-US" sz="2665" dirty="0">
                <a:solidFill>
                  <a:schemeClr val="tx1"/>
                </a:solidFill>
                <a:latin typeface="Calibri" panose="020F0502020204030204" charset="0"/>
                <a:ea typeface="微软雅黑" panose="020B0503020204020204" charset="-122"/>
              </a:rPr>
              <a:t>①回归问题回顾</a:t>
            </a:r>
            <a:endParaRPr lang="zh-CN" altLang="en-US" sz="2665" dirty="0">
              <a:solidFill>
                <a:schemeClr val="tx1"/>
              </a:solidFill>
              <a:latin typeface="Calibri" panose="020F0502020204030204" charset="0"/>
              <a:ea typeface="微软雅黑" panose="020B0503020204020204" charset="-122"/>
            </a:endParaRPr>
          </a:p>
        </p:txBody>
      </p:sp>
      <p:sp>
        <p:nvSpPr>
          <p:cNvPr id="5"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6.1 </a:t>
            </a:r>
            <a:r>
              <a:rPr lang="zh-CN" spc="0" dirty="0">
                <a:solidFill>
                  <a:schemeClr val="accent1"/>
                </a:solidFill>
                <a:latin typeface="Arial" panose="020B0604020202020204" pitchFamily="34" charset="0"/>
                <a:ea typeface="方正黑体简体" panose="02000000000000000000" charset="-122"/>
                <a:sym typeface="+mn-ea"/>
              </a:rPr>
              <a:t>线性回归的评价标准</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38200" y="1850813"/>
            <a:ext cx="6129867" cy="460375"/>
          </a:xfrm>
          <a:prstGeom prst="rect">
            <a:avLst/>
          </a:prstGeom>
          <a:noFill/>
        </p:spPr>
        <p:txBody>
          <a:bodyPr wrap="square" rtlCol="0" anchor="t">
            <a:spAutoFit/>
          </a:bodyPr>
          <a:p>
            <a:r>
              <a:rPr lang="zh-CN" altLang="en-US" sz="2400"/>
              <a:t>单变量线性回归算法的成本函数</a:t>
            </a:r>
            <a:r>
              <a:rPr lang="en-US" altLang="zh-CN" sz="2400"/>
              <a:t>:</a:t>
            </a:r>
            <a:endParaRPr lang="en-US" altLang="zh-CN" sz="2400"/>
          </a:p>
        </p:txBody>
      </p:sp>
      <p:pic>
        <p:nvPicPr>
          <p:cNvPr id="4" name="图片 3"/>
          <p:cNvPicPr>
            <a:picLocks noChangeAspect="1"/>
          </p:cNvPicPr>
          <p:nvPr/>
        </p:nvPicPr>
        <p:blipFill>
          <a:blip r:embed="rId1"/>
          <a:stretch>
            <a:fillRect/>
          </a:stretch>
        </p:blipFill>
        <p:spPr>
          <a:xfrm>
            <a:off x="1281853" y="2782147"/>
            <a:ext cx="7220373" cy="1046480"/>
          </a:xfrm>
          <a:prstGeom prst="rect">
            <a:avLst/>
          </a:prstGeom>
        </p:spPr>
      </p:pic>
      <p:sp>
        <p:nvSpPr>
          <p:cNvPr id="5" name="文本框 4"/>
          <p:cNvSpPr txBox="1"/>
          <p:nvPr/>
        </p:nvSpPr>
        <p:spPr>
          <a:xfrm>
            <a:off x="838200" y="3921760"/>
            <a:ext cx="9461500" cy="2306955"/>
          </a:xfrm>
          <a:prstGeom prst="rect">
            <a:avLst/>
          </a:prstGeom>
          <a:noFill/>
        </p:spPr>
        <p:txBody>
          <a:bodyPr wrap="square" rtlCol="0" anchor="t">
            <a:spAutoFit/>
          </a:bodyPr>
          <a:p>
            <a:pPr fontAlgn="auto">
              <a:lnSpc>
                <a:spcPct val="150000"/>
              </a:lnSpc>
            </a:pPr>
            <a:r>
              <a:rPr lang="zh-CN" altLang="en-US" sz="2400"/>
              <a:t>其中，h（x</a:t>
            </a:r>
            <a:r>
              <a:rPr lang="zh-CN" altLang="en-US" sz="1735" baseline="30000">
                <a:solidFill>
                  <a:schemeClr val="tx1"/>
                </a:solidFill>
                <a:uFillTx/>
              </a:rPr>
              <a:t>（i）</a:t>
            </a:r>
            <a:r>
              <a:rPr lang="zh-CN" altLang="en-US" sz="2400"/>
              <a:t>-y</a:t>
            </a:r>
            <a:r>
              <a:rPr lang="zh-CN" altLang="en-US" sz="1735" baseline="30000">
                <a:uFillTx/>
              </a:rPr>
              <a:t>（i）</a:t>
            </a:r>
            <a:r>
              <a:rPr lang="zh-CN" altLang="en-US" sz="1820">
                <a:sym typeface="+mn-ea"/>
              </a:rPr>
              <a:t>）是</a:t>
            </a:r>
            <a:r>
              <a:rPr lang="zh-CN" altLang="en-US" sz="2400"/>
              <a:t>预测值和实际值的差，故成本就是预测值和实际值的差的平方的平均值，之所以乘以1/2是为了计算方便，这个是</a:t>
            </a:r>
            <a:r>
              <a:rPr lang="zh-CN" altLang="en-US" sz="2400" b="1">
                <a:solidFill>
                  <a:srgbClr val="C00000"/>
                </a:solidFill>
              </a:rPr>
              <a:t>均方差</a:t>
            </a:r>
            <a:r>
              <a:rPr lang="zh-CN" altLang="en-US" sz="2400"/>
              <a:t>。有了成本函数，就可以精确地测量模型对训练样本拟合的好坏程度。</a:t>
            </a:r>
            <a:endParaRPr lang="en-US" altLang="zh-CN" sz="2400"/>
          </a:p>
        </p:txBody>
      </p:sp>
      <p:sp>
        <p:nvSpPr>
          <p:cNvPr id="27652" name="文本框 8"/>
          <p:cNvSpPr txBox="1"/>
          <p:nvPr/>
        </p:nvSpPr>
        <p:spPr>
          <a:xfrm>
            <a:off x="941917" y="1055793"/>
            <a:ext cx="2556510" cy="501650"/>
          </a:xfrm>
          <a:prstGeom prst="rect">
            <a:avLst/>
          </a:prstGeom>
          <a:noFill/>
          <a:ln w="9525">
            <a:noFill/>
          </a:ln>
        </p:spPr>
        <p:txBody>
          <a:bodyPr wrap="none" anchor="t">
            <a:spAutoFit/>
          </a:bodyPr>
          <a:p>
            <a:r>
              <a:rPr lang="zh-CN" altLang="en-US" sz="2665" dirty="0">
                <a:solidFill>
                  <a:schemeClr val="tx1"/>
                </a:solidFill>
                <a:latin typeface="Calibri" panose="020F0502020204030204" charset="0"/>
                <a:ea typeface="微软雅黑" panose="020B0503020204020204" charset="-122"/>
              </a:rPr>
              <a:t>①回归问题回顾</a:t>
            </a:r>
            <a:endParaRPr lang="zh-CN" altLang="en-US" sz="2665" dirty="0">
              <a:solidFill>
                <a:schemeClr val="tx1"/>
              </a:solidFill>
              <a:latin typeface="Calibri" panose="020F0502020204030204" charset="0"/>
              <a:ea typeface="微软雅黑" panose="020B0503020204020204" charset="-122"/>
            </a:endParaRPr>
          </a:p>
        </p:txBody>
      </p:sp>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6.1 </a:t>
            </a:r>
            <a:r>
              <a:rPr lang="zh-CN" spc="0" dirty="0">
                <a:solidFill>
                  <a:schemeClr val="accent1"/>
                </a:solidFill>
                <a:latin typeface="Arial" panose="020B0604020202020204" pitchFamily="34" charset="0"/>
                <a:ea typeface="方正黑体简体" panose="02000000000000000000" charset="-122"/>
                <a:sym typeface="+mn-ea"/>
              </a:rPr>
              <a:t>线性回归的评价标准</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v2-856389824914aa9eace688855c13d870_b"/>
          <p:cNvPicPr>
            <a:picLocks noChangeAspect="1"/>
          </p:cNvPicPr>
          <p:nvPr/>
        </p:nvPicPr>
        <p:blipFill>
          <a:blip r:embed="rId1"/>
          <a:stretch>
            <a:fillRect/>
          </a:stretch>
        </p:blipFill>
        <p:spPr>
          <a:xfrm>
            <a:off x="1981200" y="1209040"/>
            <a:ext cx="6930813" cy="5390727"/>
          </a:xfrm>
          <a:prstGeom prst="rect">
            <a:avLst/>
          </a:prstGeom>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6.2 </a:t>
            </a:r>
            <a:r>
              <a:rPr lang="zh-CN" altLang="en-US" spc="0" dirty="0">
                <a:solidFill>
                  <a:schemeClr val="accent1"/>
                </a:solidFill>
                <a:latin typeface="Arial" panose="020B0604020202020204" pitchFamily="34" charset="0"/>
                <a:ea typeface="方正黑体简体" panose="02000000000000000000" charset="-122"/>
                <a:sym typeface="+mn-ea"/>
              </a:rPr>
              <a:t>最小二乘法解线性回归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1324187" y="1691640"/>
            <a:ext cx="8814647" cy="5010573"/>
            <a:chOff x="1564" y="1998"/>
            <a:chExt cx="10101" cy="5406"/>
          </a:xfrm>
        </p:grpSpPr>
        <p:pic>
          <p:nvPicPr>
            <p:cNvPr id="4" name="图片 3"/>
            <p:cNvPicPr>
              <a:picLocks noChangeAspect="1"/>
            </p:cNvPicPr>
            <p:nvPr/>
          </p:nvPicPr>
          <p:blipFill>
            <a:blip r:embed="rId1"/>
            <a:stretch>
              <a:fillRect/>
            </a:stretch>
          </p:blipFill>
          <p:spPr>
            <a:xfrm>
              <a:off x="1733" y="1998"/>
              <a:ext cx="9933" cy="5406"/>
            </a:xfrm>
            <a:prstGeom prst="rect">
              <a:avLst/>
            </a:prstGeom>
          </p:spPr>
        </p:pic>
        <p:sp>
          <p:nvSpPr>
            <p:cNvPr id="5" name="矩形 4"/>
            <p:cNvSpPr/>
            <p:nvPr/>
          </p:nvSpPr>
          <p:spPr>
            <a:xfrm>
              <a:off x="1564" y="6616"/>
              <a:ext cx="534" cy="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grpSp>
      <p:sp>
        <p:nvSpPr>
          <p:cNvPr id="6"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6.2 </a:t>
            </a:r>
            <a:r>
              <a:rPr lang="zh-CN" altLang="en-US" spc="0" dirty="0">
                <a:solidFill>
                  <a:schemeClr val="accent1"/>
                </a:solidFill>
                <a:latin typeface="Arial" panose="020B0604020202020204" pitchFamily="34" charset="0"/>
                <a:ea typeface="方正黑体简体" panose="02000000000000000000" charset="-122"/>
                <a:sym typeface="+mn-ea"/>
              </a:rPr>
              <a:t>最小二乘法解线性回归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7040563" y="2443163"/>
            <a:ext cx="3678239" cy="3519488"/>
          </a:xfrm>
          <a:prstGeom prst="ellipse">
            <a:avLst/>
          </a:prstGeom>
          <a:noFill/>
          <a:ln w="38100">
            <a:solidFill>
              <a:schemeClr val="tx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8" name="椭圆 7"/>
          <p:cNvSpPr/>
          <p:nvPr/>
        </p:nvSpPr>
        <p:spPr>
          <a:xfrm>
            <a:off x="7704139" y="3143251"/>
            <a:ext cx="2333625" cy="2079625"/>
          </a:xfrm>
          <a:prstGeom prst="ellipse">
            <a:avLst/>
          </a:prstGeom>
          <a:noFill/>
          <a:ln w="381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4" name="流程图: 摘录 3"/>
          <p:cNvSpPr/>
          <p:nvPr/>
        </p:nvSpPr>
        <p:spPr>
          <a:xfrm>
            <a:off x="9840913" y="3143251"/>
            <a:ext cx="220663" cy="177800"/>
          </a:xfrm>
          <a:prstGeom prst="flowChartExtra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10" name="流程图: 摘录 9"/>
          <p:cNvSpPr/>
          <p:nvPr/>
        </p:nvSpPr>
        <p:spPr>
          <a:xfrm>
            <a:off x="7383463" y="4908551"/>
            <a:ext cx="220663" cy="177800"/>
          </a:xfrm>
          <a:prstGeom prst="flowChartExtra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11" name="流程图: 摘录 10"/>
          <p:cNvSpPr/>
          <p:nvPr/>
        </p:nvSpPr>
        <p:spPr>
          <a:xfrm>
            <a:off x="6846888" y="4908551"/>
            <a:ext cx="220663" cy="177800"/>
          </a:xfrm>
          <a:prstGeom prst="flowChartExtra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12" name="流程图: 摘录 11"/>
          <p:cNvSpPr/>
          <p:nvPr/>
        </p:nvSpPr>
        <p:spPr>
          <a:xfrm rot="20520000">
            <a:off x="7342188" y="2346325"/>
            <a:ext cx="220663" cy="179388"/>
          </a:xfrm>
          <a:prstGeom prst="flowChartExtra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13" name="流程图: 摘录 12"/>
          <p:cNvSpPr/>
          <p:nvPr/>
        </p:nvSpPr>
        <p:spPr>
          <a:xfrm>
            <a:off x="10061575" y="2022475"/>
            <a:ext cx="222251" cy="179388"/>
          </a:xfrm>
          <a:prstGeom prst="flowChartExtra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14" name="流程图: 摘录 13"/>
          <p:cNvSpPr/>
          <p:nvPr/>
        </p:nvSpPr>
        <p:spPr>
          <a:xfrm>
            <a:off x="8339139" y="5676900"/>
            <a:ext cx="220663" cy="179388"/>
          </a:xfrm>
          <a:prstGeom prst="flowChartExtra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15" name="矩形 14"/>
          <p:cNvSpPr/>
          <p:nvPr/>
        </p:nvSpPr>
        <p:spPr>
          <a:xfrm>
            <a:off x="10812463" y="4495800"/>
            <a:ext cx="211139" cy="2000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16" name="矩形 15"/>
          <p:cNvSpPr/>
          <p:nvPr/>
        </p:nvSpPr>
        <p:spPr>
          <a:xfrm>
            <a:off x="8712200" y="1911351"/>
            <a:ext cx="211139" cy="2000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17" name="矩形 16"/>
          <p:cNvSpPr/>
          <p:nvPr/>
        </p:nvSpPr>
        <p:spPr>
          <a:xfrm>
            <a:off x="10140951" y="3732213"/>
            <a:ext cx="209551" cy="2000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18" name="矩形 17"/>
          <p:cNvSpPr/>
          <p:nvPr/>
        </p:nvSpPr>
        <p:spPr>
          <a:xfrm>
            <a:off x="10075863" y="2355851"/>
            <a:ext cx="211139" cy="2000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19" name="矩形 18"/>
          <p:cNvSpPr/>
          <p:nvPr/>
        </p:nvSpPr>
        <p:spPr>
          <a:xfrm>
            <a:off x="9242425" y="3670300"/>
            <a:ext cx="209551" cy="1984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20" name="椭圆 19"/>
          <p:cNvSpPr/>
          <p:nvPr/>
        </p:nvSpPr>
        <p:spPr>
          <a:xfrm>
            <a:off x="8743951" y="4086225"/>
            <a:ext cx="336551" cy="2841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56338" name="文本框 20"/>
          <p:cNvSpPr txBox="1"/>
          <p:nvPr/>
        </p:nvSpPr>
        <p:spPr>
          <a:xfrm>
            <a:off x="8755063" y="4029075"/>
            <a:ext cx="755651" cy="398780"/>
          </a:xfrm>
          <a:prstGeom prst="rect">
            <a:avLst/>
          </a:prstGeom>
          <a:noFill/>
          <a:ln w="9525">
            <a:noFill/>
          </a:ln>
        </p:spPr>
        <p:txBody>
          <a:bodyPr wrap="square" anchor="t">
            <a:spAutoFit/>
          </a:bodyPr>
          <a:p>
            <a:r>
              <a:rPr lang="en-US" altLang="zh-CN" sz="2000" b="1">
                <a:latin typeface="Palatino Linotype" panose="02040502050505030304" pitchFamily="18" charset="0"/>
              </a:rPr>
              <a:t>?</a:t>
            </a:r>
            <a:endParaRPr lang="en-US" altLang="zh-CN" sz="2000" b="1">
              <a:latin typeface="Palatino Linotype" panose="02040502050505030304" pitchFamily="18" charset="0"/>
            </a:endParaRPr>
          </a:p>
        </p:txBody>
      </p:sp>
      <p:cxnSp>
        <p:nvCxnSpPr>
          <p:cNvPr id="22" name="直接箭头连接符 21"/>
          <p:cNvCxnSpPr/>
          <p:nvPr/>
        </p:nvCxnSpPr>
        <p:spPr>
          <a:xfrm flipH="1" flipV="1">
            <a:off x="7483475" y="2555875"/>
            <a:ext cx="1228725" cy="1508125"/>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340" name="文本框 22"/>
          <p:cNvSpPr txBox="1"/>
          <p:nvPr/>
        </p:nvSpPr>
        <p:spPr>
          <a:xfrm>
            <a:off x="7839075" y="2844800"/>
            <a:ext cx="1136651" cy="306705"/>
          </a:xfrm>
          <a:prstGeom prst="rect">
            <a:avLst/>
          </a:prstGeom>
          <a:noFill/>
          <a:ln w="9525">
            <a:noFill/>
          </a:ln>
        </p:spPr>
        <p:txBody>
          <a:bodyPr wrap="square" anchor="t">
            <a:spAutoFit/>
          </a:bodyPr>
          <a:p>
            <a:r>
              <a:rPr lang="en-US" altLang="zh-CN" sz="1400" b="1">
                <a:latin typeface="Lato Light" charset="0"/>
              </a:rPr>
              <a:t>Distance</a:t>
            </a:r>
            <a:endParaRPr lang="en-US" altLang="zh-CN" sz="1400" b="1">
              <a:latin typeface="Lato Light" charset="0"/>
            </a:endParaRPr>
          </a:p>
        </p:txBody>
      </p:sp>
      <p:sp>
        <p:nvSpPr>
          <p:cNvPr id="56341" name="文本框 23"/>
          <p:cNvSpPr txBox="1"/>
          <p:nvPr/>
        </p:nvSpPr>
        <p:spPr>
          <a:xfrm>
            <a:off x="10140951" y="5222875"/>
            <a:ext cx="600075" cy="303530"/>
          </a:xfrm>
          <a:prstGeom prst="rect">
            <a:avLst/>
          </a:prstGeom>
          <a:solidFill>
            <a:srgbClr val="FFC000"/>
          </a:solidFill>
          <a:ln w="9525">
            <a:noFill/>
          </a:ln>
        </p:spPr>
        <p:txBody>
          <a:bodyPr wrap="square" anchor="t">
            <a:spAutoFit/>
          </a:bodyPr>
          <a:p>
            <a:r>
              <a:rPr lang="en-US" altLang="zh-CN" sz="1375" b="1">
                <a:latin typeface="Palatino Linotype" panose="02040502050505030304" pitchFamily="18" charset="0"/>
              </a:rPr>
              <a:t>k=5</a:t>
            </a:r>
            <a:endParaRPr lang="en-US" altLang="zh-CN" sz="1375" b="1">
              <a:latin typeface="Palatino Linotype" panose="02040502050505030304" pitchFamily="18" charset="0"/>
            </a:endParaRPr>
          </a:p>
        </p:txBody>
      </p:sp>
      <p:sp>
        <p:nvSpPr>
          <p:cNvPr id="56342" name="文本框 26"/>
          <p:cNvSpPr txBox="1"/>
          <p:nvPr/>
        </p:nvSpPr>
        <p:spPr>
          <a:xfrm>
            <a:off x="9421813" y="4695825"/>
            <a:ext cx="600075" cy="303530"/>
          </a:xfrm>
          <a:prstGeom prst="rect">
            <a:avLst/>
          </a:prstGeom>
          <a:solidFill>
            <a:srgbClr val="FFC000"/>
          </a:solidFill>
          <a:ln w="9525">
            <a:noFill/>
          </a:ln>
        </p:spPr>
        <p:txBody>
          <a:bodyPr wrap="square" anchor="t">
            <a:spAutoFit/>
          </a:bodyPr>
          <a:p>
            <a:r>
              <a:rPr lang="en-US" altLang="zh-CN" sz="1375" b="1">
                <a:latin typeface="Palatino Linotype" panose="02040502050505030304" pitchFamily="18" charset="0"/>
              </a:rPr>
              <a:t>k=1</a:t>
            </a:r>
            <a:endParaRPr lang="en-US" altLang="zh-CN" sz="1375" b="1">
              <a:latin typeface="Palatino Linotype" panose="02040502050505030304" pitchFamily="18" charset="0"/>
            </a:endParaRPr>
          </a:p>
        </p:txBody>
      </p:sp>
      <p:sp>
        <p:nvSpPr>
          <p:cNvPr id="29" name="矩形 28"/>
          <p:cNvSpPr/>
          <p:nvPr/>
        </p:nvSpPr>
        <p:spPr>
          <a:xfrm>
            <a:off x="10021888" y="1911351"/>
            <a:ext cx="1249363" cy="693739"/>
          </a:xfrm>
          <a:prstGeom prst="rect">
            <a:avLst/>
          </a:prstGeom>
          <a:noFill/>
          <a:ln w="127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75" strike="noStrike" noProof="1"/>
          </a:p>
        </p:txBody>
      </p:sp>
      <p:sp>
        <p:nvSpPr>
          <p:cNvPr id="56344" name="文本框 27"/>
          <p:cNvSpPr txBox="1"/>
          <p:nvPr/>
        </p:nvSpPr>
        <p:spPr>
          <a:xfrm>
            <a:off x="10267951" y="1878013"/>
            <a:ext cx="1208088" cy="558165"/>
          </a:xfrm>
          <a:prstGeom prst="rect">
            <a:avLst/>
          </a:prstGeom>
          <a:noFill/>
          <a:ln w="9525">
            <a:noFill/>
          </a:ln>
        </p:spPr>
        <p:txBody>
          <a:bodyPr wrap="square" anchor="t">
            <a:spAutoFit/>
          </a:bodyPr>
          <a:p>
            <a:pPr>
              <a:lnSpc>
                <a:spcPct val="110000"/>
              </a:lnSpc>
            </a:pPr>
            <a:r>
              <a:rPr lang="en-US" altLang="zh-CN" sz="1375">
                <a:latin typeface="Lato Light" charset="0"/>
              </a:rPr>
              <a:t>class1</a:t>
            </a:r>
            <a:endParaRPr lang="en-US" altLang="zh-CN" sz="1375">
              <a:latin typeface="Lato Light" charset="0"/>
            </a:endParaRPr>
          </a:p>
          <a:p>
            <a:pPr>
              <a:lnSpc>
                <a:spcPct val="110000"/>
              </a:lnSpc>
            </a:pPr>
            <a:r>
              <a:rPr lang="en-US" altLang="zh-CN" sz="1375">
                <a:latin typeface="Lato Light" charset="0"/>
              </a:rPr>
              <a:t>class2</a:t>
            </a:r>
            <a:endParaRPr lang="en-US" altLang="zh-CN" sz="1375">
              <a:latin typeface="Lato Light" charset="0"/>
            </a:endParaRPr>
          </a:p>
        </p:txBody>
      </p:sp>
      <p:sp>
        <p:nvSpPr>
          <p:cNvPr id="56345" name="文本框 5"/>
          <p:cNvSpPr txBox="1"/>
          <p:nvPr/>
        </p:nvSpPr>
        <p:spPr>
          <a:xfrm>
            <a:off x="563033" y="2445173"/>
            <a:ext cx="4611793" cy="2680335"/>
          </a:xfrm>
          <a:prstGeom prst="rect">
            <a:avLst/>
          </a:prstGeom>
          <a:noFill/>
          <a:ln w="9525">
            <a:noFill/>
          </a:ln>
        </p:spPr>
        <p:txBody>
          <a:bodyPr wrap="square" anchor="t">
            <a:spAutoFit/>
          </a:bodyPr>
          <a:p>
            <a:pPr>
              <a:lnSpc>
                <a:spcPct val="150000"/>
              </a:lnSpc>
            </a:pPr>
            <a:r>
              <a:rPr lang="en-US" altLang="zh-CN" sz="1865" b="1" dirty="0">
                <a:solidFill>
                  <a:schemeClr val="accent2"/>
                </a:solidFill>
                <a:latin typeface="微软雅黑" panose="020B0503020204020204" charset="-122"/>
                <a:ea typeface="微软雅黑" panose="020B0503020204020204" charset="-122"/>
                <a:cs typeface="微软雅黑" panose="020B0503020204020204" charset="-122"/>
              </a:rPr>
              <a:t>KNN</a:t>
            </a:r>
            <a:r>
              <a:rPr lang="zh-CN" altLang="en-US" sz="1865" b="1" dirty="0">
                <a:solidFill>
                  <a:schemeClr val="accent2"/>
                </a:solidFill>
                <a:latin typeface="微软雅黑" panose="020B0503020204020204" charset="-122"/>
                <a:ea typeface="微软雅黑" panose="020B0503020204020204" charset="-122"/>
                <a:cs typeface="微软雅黑" panose="020B0503020204020204" charset="-122"/>
              </a:rPr>
              <a:t>（</a:t>
            </a:r>
            <a:r>
              <a:rPr lang="en-US" altLang="zh-CN" sz="1865" b="1" dirty="0">
                <a:solidFill>
                  <a:srgbClr val="FF0000"/>
                </a:solidFill>
                <a:latin typeface="微软雅黑" panose="020B0503020204020204" charset="-122"/>
                <a:ea typeface="微软雅黑" panose="020B0503020204020204" charset="-122"/>
                <a:cs typeface="微软雅黑" panose="020B0503020204020204" charset="-122"/>
              </a:rPr>
              <a:t>K N</a:t>
            </a:r>
            <a:r>
              <a:rPr lang="en-US" altLang="zh-CN" sz="1865" b="1" dirty="0">
                <a:solidFill>
                  <a:schemeClr val="accent2"/>
                </a:solidFill>
                <a:latin typeface="微软雅黑" panose="020B0503020204020204" charset="-122"/>
                <a:ea typeface="微软雅黑" panose="020B0503020204020204" charset="-122"/>
                <a:cs typeface="微软雅黑" panose="020B0503020204020204" charset="-122"/>
              </a:rPr>
              <a:t>ear </a:t>
            </a:r>
            <a:r>
              <a:rPr lang="en-US" altLang="zh-CN" sz="1865" b="1" dirty="0">
                <a:solidFill>
                  <a:srgbClr val="FF0000"/>
                </a:solidFill>
                <a:latin typeface="微软雅黑" panose="020B0503020204020204" charset="-122"/>
                <a:ea typeface="微软雅黑" panose="020B0503020204020204" charset="-122"/>
                <a:cs typeface="微软雅黑" panose="020B0503020204020204" charset="-122"/>
              </a:rPr>
              <a:t>N</a:t>
            </a:r>
            <a:r>
              <a:rPr lang="en-US" altLang="zh-CN" sz="1865" b="1" dirty="0">
                <a:solidFill>
                  <a:schemeClr val="accent2"/>
                </a:solidFill>
                <a:latin typeface="微软雅黑" panose="020B0503020204020204" charset="-122"/>
                <a:ea typeface="微软雅黑" panose="020B0503020204020204" charset="-122"/>
                <a:cs typeface="微软雅黑" panose="020B0503020204020204" charset="-122"/>
              </a:rPr>
              <a:t>eighbor</a:t>
            </a:r>
            <a:r>
              <a:rPr lang="zh-CN" altLang="en-US" sz="1865" b="1" dirty="0">
                <a:solidFill>
                  <a:schemeClr val="accent2"/>
                </a:solidFill>
                <a:latin typeface="微软雅黑" panose="020B0503020204020204" charset="-122"/>
                <a:ea typeface="微软雅黑" panose="020B0503020204020204" charset="-122"/>
                <a:cs typeface="微软雅黑" panose="020B0503020204020204" charset="-122"/>
              </a:rPr>
              <a:t>）：</a:t>
            </a:r>
            <a:r>
              <a:rPr lang="zh-CN" altLang="en-US" sz="1865" dirty="0">
                <a:solidFill>
                  <a:schemeClr val="tx2"/>
                </a:solidFill>
                <a:latin typeface="微软雅黑" panose="020B0503020204020204" charset="-122"/>
                <a:ea typeface="微软雅黑" panose="020B0503020204020204" charset="-122"/>
                <a:cs typeface="微软雅黑" panose="020B0503020204020204" charset="-122"/>
              </a:rPr>
              <a:t>k个最近的邻居，即每个样本都可以用它最接近的k个邻居来代表，即如果一个样本在特征空间中的k个最相似(即特征空间中最邻近)的样本中的大多数属于某一个类别，则该样本也属于这个类别。</a:t>
            </a:r>
            <a:endParaRPr lang="zh-CN" altLang="en-US" sz="1865"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5"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 KNN</a:t>
            </a:r>
            <a:r>
              <a:rPr lang="zh-CN" altLang="en-US" spc="0" dirty="0">
                <a:solidFill>
                  <a:schemeClr val="accent1"/>
                </a:solidFill>
                <a:latin typeface="Arial" panose="020B0604020202020204" pitchFamily="34" charset="0"/>
                <a:ea typeface="方正黑体简体" panose="02000000000000000000" charset="-122"/>
                <a:sym typeface="+mn-ea"/>
              </a:rPr>
              <a:t>算法简介</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38200" y="3279140"/>
            <a:ext cx="9404773" cy="3415030"/>
          </a:xfrm>
          <a:prstGeom prst="rect">
            <a:avLst/>
          </a:prstGeom>
          <a:noFill/>
        </p:spPr>
        <p:txBody>
          <a:bodyPr wrap="square" rtlCol="0" anchor="t">
            <a:spAutoFit/>
          </a:bodyPr>
          <a:p>
            <a:pPr algn="just" fontAlgn="auto">
              <a:lnSpc>
                <a:spcPct val="150000"/>
              </a:lnSpc>
            </a:pPr>
            <a:r>
              <a:rPr lang="zh-CN" altLang="en-US" sz="2400"/>
              <a:t>标准方程求逆的矩阵X</a:t>
            </a:r>
            <a:r>
              <a:rPr lang="zh-CN" altLang="en-US" sz="1735" baseline="30000">
                <a:solidFill>
                  <a:schemeClr val="tx1"/>
                </a:solidFill>
                <a:uFillTx/>
              </a:rPr>
              <a:t>T</a:t>
            </a:r>
            <a:r>
              <a:rPr lang="zh-CN" altLang="en-US" sz="2400"/>
              <a:t>·X，是一个n×n矩阵（n是特征数量）。</a:t>
            </a:r>
            <a:endParaRPr lang="zh-CN" altLang="en-US" sz="2400"/>
          </a:p>
          <a:p>
            <a:pPr algn="just" fontAlgn="auto">
              <a:lnSpc>
                <a:spcPct val="150000"/>
              </a:lnSpc>
            </a:pPr>
            <a:r>
              <a:rPr lang="zh-CN" altLang="en-US" sz="2400"/>
              <a:t>对这种矩阵求逆的计算复杂度通常为O（n</a:t>
            </a:r>
            <a:r>
              <a:rPr lang="zh-CN" altLang="en-US" sz="1735" baseline="30000">
                <a:uFillTx/>
              </a:rPr>
              <a:t>2.4</a:t>
            </a:r>
            <a:r>
              <a:rPr lang="zh-CN" altLang="en-US" sz="2400"/>
              <a:t>）到O（n</a:t>
            </a:r>
            <a:r>
              <a:rPr lang="zh-CN" altLang="en-US" sz="1735" baseline="30000">
                <a:uFillTx/>
              </a:rPr>
              <a:t>3</a:t>
            </a:r>
            <a:r>
              <a:rPr lang="en-US" altLang="zh-CN" sz="1735">
                <a:solidFill>
                  <a:schemeClr val="tx1"/>
                </a:solidFill>
                <a:uFillTx/>
              </a:rPr>
              <a:t>)</a:t>
            </a:r>
            <a:r>
              <a:rPr lang="zh-CN" altLang="en-US" sz="2400"/>
              <a:t>之间（取决于计算实现）。</a:t>
            </a:r>
            <a:endParaRPr lang="zh-CN" altLang="en-US" sz="2400"/>
          </a:p>
          <a:p>
            <a:pPr algn="just" fontAlgn="auto">
              <a:lnSpc>
                <a:spcPct val="150000"/>
              </a:lnSpc>
            </a:pPr>
            <a:r>
              <a:rPr lang="zh-CN" altLang="en-US" sz="2400"/>
              <a:t>如果将特征数量翻倍，那么计算时间将乘以大约2</a:t>
            </a:r>
            <a:r>
              <a:rPr lang="zh-CN" altLang="en-US" sz="1735" baseline="30000">
                <a:uFillTx/>
              </a:rPr>
              <a:t>2.4</a:t>
            </a:r>
            <a:r>
              <a:rPr lang="zh-CN" altLang="en-US" sz="2400"/>
              <a:t>＝5.3倍到2</a:t>
            </a:r>
            <a:r>
              <a:rPr lang="zh-CN" altLang="en-US" sz="1735" baseline="30000">
                <a:uFillTx/>
              </a:rPr>
              <a:t>3</a:t>
            </a:r>
            <a:r>
              <a:rPr lang="zh-CN" altLang="en-US" sz="2400"/>
              <a:t>＝8倍之间。</a:t>
            </a:r>
            <a:endParaRPr lang="en-US" altLang="zh-CN" sz="2400"/>
          </a:p>
          <a:p>
            <a:pPr algn="just" fontAlgn="auto">
              <a:lnSpc>
                <a:spcPct val="150000"/>
              </a:lnSpc>
            </a:pPr>
            <a:r>
              <a:rPr lang="zh-CN" altLang="en-US" sz="2400" b="1">
                <a:solidFill>
                  <a:srgbClr val="C00000"/>
                </a:solidFill>
              </a:rPr>
              <a:t>特征数量比较大</a:t>
            </a:r>
            <a:r>
              <a:rPr lang="zh-CN" altLang="en-US" sz="2400"/>
              <a:t>（例如100000）时，</a:t>
            </a:r>
            <a:r>
              <a:rPr lang="zh-CN" altLang="en-US" sz="2400" b="1">
                <a:solidFill>
                  <a:srgbClr val="C00000"/>
                </a:solidFill>
              </a:rPr>
              <a:t>标准方程的计算将极其缓慢</a:t>
            </a:r>
            <a:r>
              <a:rPr lang="zh-CN" altLang="en-US" sz="2400"/>
              <a:t>。</a:t>
            </a:r>
            <a:endParaRPr lang="zh-CN" altLang="en-US" sz="2400"/>
          </a:p>
        </p:txBody>
      </p:sp>
      <p:pic>
        <p:nvPicPr>
          <p:cNvPr id="5" name="图片 4"/>
          <p:cNvPicPr>
            <a:picLocks noChangeAspect="1"/>
          </p:cNvPicPr>
          <p:nvPr/>
        </p:nvPicPr>
        <p:blipFill>
          <a:blip r:embed="rId1"/>
          <a:stretch>
            <a:fillRect/>
          </a:stretch>
        </p:blipFill>
        <p:spPr>
          <a:xfrm>
            <a:off x="838200" y="2079413"/>
            <a:ext cx="3108960" cy="873760"/>
          </a:xfrm>
          <a:prstGeom prst="rect">
            <a:avLst/>
          </a:prstGeom>
        </p:spPr>
      </p:pic>
      <p:sp>
        <p:nvSpPr>
          <p:cNvPr id="7"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6.2 </a:t>
            </a:r>
            <a:r>
              <a:rPr lang="zh-CN" altLang="en-US" spc="0" dirty="0">
                <a:solidFill>
                  <a:schemeClr val="accent1"/>
                </a:solidFill>
                <a:latin typeface="Arial" panose="020B0604020202020204" pitchFamily="34" charset="0"/>
                <a:ea typeface="方正黑体简体" panose="02000000000000000000" charset="-122"/>
                <a:sym typeface="+mn-ea"/>
              </a:rPr>
              <a:t>最小二乘法解线性回归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p:cNvGrpSpPr/>
          <p:nvPr/>
        </p:nvGrpSpPr>
        <p:grpSpPr>
          <a:xfrm>
            <a:off x="4445815" y="1952893"/>
            <a:ext cx="6299739" cy="4849496"/>
            <a:chOff x="1755296" y="1825625"/>
            <a:chExt cx="6299739" cy="4849496"/>
          </a:xfrm>
        </p:grpSpPr>
        <p:pic>
          <p:nvPicPr>
            <p:cNvPr id="4" name="圖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55296" y="1825625"/>
              <a:ext cx="6299739" cy="4724804"/>
            </a:xfrm>
            <a:prstGeom prst="rect">
              <a:avLst/>
            </a:prstGeom>
          </p:spPr>
        </p:pic>
        <p:graphicFrame>
          <p:nvGraphicFramePr>
            <p:cNvPr id="5" name="Object 12"/>
            <p:cNvGraphicFramePr>
              <a:graphicFrameLocks noChangeAspect="1"/>
            </p:cNvGraphicFramePr>
            <p:nvPr/>
          </p:nvGraphicFramePr>
          <p:xfrm>
            <a:off x="4823324" y="6214746"/>
            <a:ext cx="328612" cy="460375"/>
          </p:xfrm>
          <a:graphic>
            <a:graphicData uri="http://schemas.openxmlformats.org/presentationml/2006/ole">
              <mc:AlternateContent xmlns:mc="http://schemas.openxmlformats.org/markup-compatibility/2006">
                <mc:Choice xmlns:v="urn:schemas-microsoft-com:vml" Requires="v">
                  <p:oleObj spid="_x0000_s8394" name="方程式" r:id="rId2" imgW="3657600" imgH="5181600" progId="Equation.3">
                    <p:embed/>
                  </p:oleObj>
                </mc:Choice>
                <mc:Fallback>
                  <p:oleObj name="方程式" r:id="rId2" imgW="3657600" imgH="5181600" progId="Equation.3">
                    <p:embed/>
                    <p:pic>
                      <p:nvPicPr>
                        <p:cNvPr id="0" name="Object 12"/>
                        <p:cNvPicPr>
                          <a:picLocks noChangeAspect="1" noChangeArrowheads="1"/>
                        </p:cNvPicPr>
                        <p:nvPr/>
                      </p:nvPicPr>
                      <p:blipFill>
                        <a:blip r:embed="rId3"/>
                        <a:srcRect/>
                        <a:stretch>
                          <a:fillRect/>
                        </a:stretch>
                      </p:blipFill>
                      <p:spPr bwMode="auto">
                        <a:xfrm>
                          <a:off x="4823324" y="6214746"/>
                          <a:ext cx="328612"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nvGraphicFramePr>
          <p:xfrm>
            <a:off x="1895291" y="3937552"/>
            <a:ext cx="355600" cy="460375"/>
          </p:xfrm>
          <a:graphic>
            <a:graphicData uri="http://schemas.openxmlformats.org/presentationml/2006/ole">
              <mc:AlternateContent xmlns:mc="http://schemas.openxmlformats.org/markup-compatibility/2006">
                <mc:Choice xmlns:v="urn:schemas-microsoft-com:vml" Requires="v">
                  <p:oleObj spid="_x0000_s8395" name="方程式" r:id="rId4" imgW="3962400" imgH="5181600" progId="Equation.3">
                    <p:embed/>
                  </p:oleObj>
                </mc:Choice>
                <mc:Fallback>
                  <p:oleObj name="方程式" r:id="rId4" imgW="3962400" imgH="5181600" progId="Equation.3">
                    <p:embed/>
                    <p:pic>
                      <p:nvPicPr>
                        <p:cNvPr id="0" name="Object 12"/>
                        <p:cNvPicPr>
                          <a:picLocks noChangeAspect="1" noChangeArrowheads="1"/>
                        </p:cNvPicPr>
                        <p:nvPr/>
                      </p:nvPicPr>
                      <p:blipFill>
                        <a:blip r:embed="rId5"/>
                        <a:srcRect/>
                        <a:stretch>
                          <a:fillRect/>
                        </a:stretch>
                      </p:blipFill>
                      <p:spPr bwMode="auto">
                        <a:xfrm>
                          <a:off x="1895291" y="3937552"/>
                          <a:ext cx="3556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橢圓 7"/>
          <p:cNvSpPr/>
          <p:nvPr/>
        </p:nvSpPr>
        <p:spPr>
          <a:xfrm>
            <a:off x="7901640" y="5079893"/>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75"/>
          </a:p>
        </p:txBody>
      </p:sp>
      <p:sp>
        <p:nvSpPr>
          <p:cNvPr id="9" name="橢圓 8"/>
          <p:cNvSpPr/>
          <p:nvPr/>
        </p:nvSpPr>
        <p:spPr>
          <a:xfrm>
            <a:off x="8006440" y="5723259"/>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75"/>
          </a:p>
        </p:txBody>
      </p:sp>
      <p:sp>
        <p:nvSpPr>
          <p:cNvPr id="10" name="橢圓 9"/>
          <p:cNvSpPr/>
          <p:nvPr/>
        </p:nvSpPr>
        <p:spPr>
          <a:xfrm>
            <a:off x="7772487" y="4496827"/>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75"/>
          </a:p>
        </p:txBody>
      </p:sp>
      <p:sp>
        <p:nvSpPr>
          <p:cNvPr id="11" name="橢圓 10"/>
          <p:cNvSpPr/>
          <p:nvPr/>
        </p:nvSpPr>
        <p:spPr>
          <a:xfrm>
            <a:off x="7436188" y="5131668"/>
            <a:ext cx="1248503" cy="12485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75"/>
          </a:p>
        </p:txBody>
      </p:sp>
      <p:graphicFrame>
        <p:nvGraphicFramePr>
          <p:cNvPr id="15" name="Object 12"/>
          <p:cNvGraphicFramePr>
            <a:graphicFrameLocks noChangeAspect="1"/>
          </p:cNvGraphicFramePr>
          <p:nvPr/>
        </p:nvGraphicFramePr>
        <p:xfrm>
          <a:off x="8114440" y="5445597"/>
          <a:ext cx="411163" cy="433387"/>
        </p:xfrm>
        <a:graphic>
          <a:graphicData uri="http://schemas.openxmlformats.org/presentationml/2006/ole">
            <mc:AlternateContent xmlns:mc="http://schemas.openxmlformats.org/markup-compatibility/2006">
              <mc:Choice xmlns:v="urn:schemas-microsoft-com:vml" Requires="v">
                <p:oleObj spid="_x0000_s8396" name="方程式" r:id="rId6" imgW="4572000" imgH="4876800" progId="Equation.3">
                  <p:embed/>
                </p:oleObj>
              </mc:Choice>
              <mc:Fallback>
                <p:oleObj name="方程式" r:id="rId6" imgW="4572000" imgH="4876800" progId="Equation.3">
                  <p:embed/>
                  <p:pic>
                    <p:nvPicPr>
                      <p:cNvPr id="0" name="Object 12"/>
                      <p:cNvPicPr>
                        <a:picLocks noChangeAspect="1" noChangeArrowheads="1"/>
                      </p:cNvPicPr>
                      <p:nvPr/>
                    </p:nvPicPr>
                    <p:blipFill>
                      <a:blip r:embed="rId7"/>
                      <a:srcRect/>
                      <a:stretch>
                        <a:fillRect/>
                      </a:stretch>
                    </p:blipFill>
                    <p:spPr bwMode="auto">
                      <a:xfrm>
                        <a:off x="8114440" y="5445597"/>
                        <a:ext cx="411163" cy="433387"/>
                      </a:xfrm>
                      <a:prstGeom prst="rect">
                        <a:avLst/>
                      </a:prstGeom>
                      <a:noFill/>
                    </p:spPr>
                  </p:pic>
                </p:oleObj>
              </mc:Fallback>
            </mc:AlternateContent>
          </a:graphicData>
        </a:graphic>
      </p:graphicFrame>
      <p:sp>
        <p:nvSpPr>
          <p:cNvPr id="16" name="橢圓 15"/>
          <p:cNvSpPr/>
          <p:nvPr/>
        </p:nvSpPr>
        <p:spPr>
          <a:xfrm>
            <a:off x="7331388" y="4550587"/>
            <a:ext cx="1248503" cy="12485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75"/>
          </a:p>
        </p:txBody>
      </p:sp>
      <p:graphicFrame>
        <p:nvGraphicFramePr>
          <p:cNvPr id="17" name="Object 12"/>
          <p:cNvGraphicFramePr>
            <a:graphicFrameLocks noChangeAspect="1"/>
          </p:cNvGraphicFramePr>
          <p:nvPr/>
        </p:nvGraphicFramePr>
        <p:xfrm>
          <a:off x="7993735" y="4887517"/>
          <a:ext cx="355600" cy="433388"/>
        </p:xfrm>
        <a:graphic>
          <a:graphicData uri="http://schemas.openxmlformats.org/presentationml/2006/ole">
            <mc:AlternateContent xmlns:mc="http://schemas.openxmlformats.org/markup-compatibility/2006">
              <mc:Choice xmlns:v="urn:schemas-microsoft-com:vml" Requires="v">
                <p:oleObj spid="_x0000_s8397" name="方程式" r:id="rId8" imgW="3962400" imgH="4876800" progId="Equation.3">
                  <p:embed/>
                </p:oleObj>
              </mc:Choice>
              <mc:Fallback>
                <p:oleObj name="方程式" r:id="rId8" imgW="3962400" imgH="4876800" progId="Equation.3">
                  <p:embed/>
                  <p:pic>
                    <p:nvPicPr>
                      <p:cNvPr id="0" name="Object 12"/>
                      <p:cNvPicPr>
                        <a:picLocks noChangeAspect="1" noChangeArrowheads="1"/>
                      </p:cNvPicPr>
                      <p:nvPr/>
                    </p:nvPicPr>
                    <p:blipFill>
                      <a:blip r:embed="rId9"/>
                      <a:srcRect/>
                      <a:stretch>
                        <a:fillRect/>
                      </a:stretch>
                    </p:blipFill>
                    <p:spPr bwMode="auto">
                      <a:xfrm>
                        <a:off x="7993735" y="4887517"/>
                        <a:ext cx="355600" cy="433388"/>
                      </a:xfrm>
                      <a:prstGeom prst="rect">
                        <a:avLst/>
                      </a:prstGeom>
                      <a:noFill/>
                    </p:spPr>
                  </p:pic>
                </p:oleObj>
              </mc:Fallback>
            </mc:AlternateContent>
          </a:graphicData>
        </a:graphic>
      </p:graphicFrame>
      <p:sp>
        <p:nvSpPr>
          <p:cNvPr id="18" name="橢圓 17"/>
          <p:cNvSpPr/>
          <p:nvPr/>
        </p:nvSpPr>
        <p:spPr>
          <a:xfrm>
            <a:off x="7197787" y="3890131"/>
            <a:ext cx="1248503" cy="124850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75"/>
          </a:p>
        </p:txBody>
      </p:sp>
      <p:graphicFrame>
        <p:nvGraphicFramePr>
          <p:cNvPr id="19" name="Object 12"/>
          <p:cNvGraphicFramePr>
            <a:graphicFrameLocks noChangeAspect="1"/>
          </p:cNvGraphicFramePr>
          <p:nvPr/>
        </p:nvGraphicFramePr>
        <p:xfrm>
          <a:off x="7891673" y="4290983"/>
          <a:ext cx="409575" cy="433387"/>
        </p:xfrm>
        <a:graphic>
          <a:graphicData uri="http://schemas.openxmlformats.org/presentationml/2006/ole">
            <mc:AlternateContent xmlns:mc="http://schemas.openxmlformats.org/markup-compatibility/2006">
              <mc:Choice xmlns:v="urn:schemas-microsoft-com:vml" Requires="v">
                <p:oleObj spid="_x0000_s8398" name="方程式" r:id="rId10" imgW="4572000" imgH="4876800" progId="Equation.3">
                  <p:embed/>
                </p:oleObj>
              </mc:Choice>
              <mc:Fallback>
                <p:oleObj name="方程式" r:id="rId10" imgW="4572000" imgH="4876800" progId="Equation.3">
                  <p:embed/>
                  <p:pic>
                    <p:nvPicPr>
                      <p:cNvPr id="0" name="Object 12"/>
                      <p:cNvPicPr>
                        <a:picLocks noChangeAspect="1" noChangeArrowheads="1"/>
                      </p:cNvPicPr>
                      <p:nvPr/>
                    </p:nvPicPr>
                    <p:blipFill>
                      <a:blip r:embed="rId11"/>
                      <a:srcRect/>
                      <a:stretch>
                        <a:fillRect/>
                      </a:stretch>
                    </p:blipFill>
                    <p:spPr bwMode="auto">
                      <a:xfrm>
                        <a:off x="7891673" y="4290983"/>
                        <a:ext cx="409575" cy="433387"/>
                      </a:xfrm>
                      <a:prstGeom prst="rect">
                        <a:avLst/>
                      </a:prstGeom>
                      <a:noFill/>
                    </p:spPr>
                  </p:pic>
                </p:oleObj>
              </mc:Fallback>
            </mc:AlternateContent>
          </a:graphicData>
        </a:graphic>
      </p:graphicFrame>
      <p:cxnSp>
        <p:nvCxnSpPr>
          <p:cNvPr id="21" name="直線單箭頭接點 20"/>
          <p:cNvCxnSpPr/>
          <p:nvPr/>
        </p:nvCxnSpPr>
        <p:spPr>
          <a:xfrm flipH="1" flipV="1">
            <a:off x="7964739" y="5156144"/>
            <a:ext cx="77071" cy="5450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flipV="1">
            <a:off x="7842455" y="4574752"/>
            <a:ext cx="98249" cy="4941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flipV="1">
            <a:off x="7678148" y="3915999"/>
            <a:ext cx="134439" cy="590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3061456" y="5805672"/>
            <a:ext cx="2381251" cy="460375"/>
          </a:xfrm>
          <a:prstGeom prst="rect">
            <a:avLst/>
          </a:prstGeom>
          <a:noFill/>
        </p:spPr>
        <p:txBody>
          <a:bodyPr wrap="square" rtlCol="0">
            <a:spAutoFit/>
          </a:bodyPr>
          <a:lstStyle/>
          <a:p>
            <a:r>
              <a:rPr lang="en-US" altLang="zh-TW" sz="2400" dirty="0">
                <a:solidFill>
                  <a:srgbClr val="FF0000"/>
                </a:solidFill>
              </a:rPr>
              <a:t>How?</a:t>
            </a:r>
            <a:endParaRPr lang="zh-TW" altLang="en-US" sz="2400" dirty="0">
              <a:solidFill>
                <a:srgbClr val="FF0000"/>
              </a:solidFill>
            </a:endParaRPr>
          </a:p>
        </p:txBody>
      </p:sp>
      <p:cxnSp>
        <p:nvCxnSpPr>
          <p:cNvPr id="13" name="直線單箭頭接點 12"/>
          <p:cNvCxnSpPr/>
          <p:nvPr/>
        </p:nvCxnSpPr>
        <p:spPr>
          <a:xfrm flipV="1">
            <a:off x="9029689" y="2090707"/>
            <a:ext cx="741872" cy="10154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9045791" y="1686419"/>
            <a:ext cx="1451540" cy="460375"/>
          </a:xfrm>
          <a:prstGeom prst="rect">
            <a:avLst/>
          </a:prstGeom>
          <a:noFill/>
        </p:spPr>
        <p:txBody>
          <a:bodyPr wrap="square" rtlCol="0">
            <a:spAutoFit/>
          </a:bodyPr>
          <a:lstStyle/>
          <a:p>
            <a:pPr algn="ctr"/>
            <a:r>
              <a:rPr lang="en-US" altLang="zh-TW" sz="2400" dirty="0">
                <a:solidFill>
                  <a:srgbClr val="FF0000"/>
                </a:solidFill>
              </a:rPr>
              <a:t>L(</a:t>
            </a:r>
            <a:r>
              <a:rPr lang="el-GR" altLang="zh-TW" sz="2400" dirty="0">
                <a:solidFill>
                  <a:srgbClr val="FF0000"/>
                </a:solidFill>
              </a:rPr>
              <a:t>θ</a:t>
            </a:r>
            <a:r>
              <a:rPr lang="en-US" altLang="zh-TW" sz="2400" dirty="0">
                <a:solidFill>
                  <a:srgbClr val="FF0000"/>
                </a:solidFill>
              </a:rPr>
              <a:t>)</a:t>
            </a:r>
            <a:endParaRPr lang="zh-TW" altLang="en-US" sz="2400" dirty="0">
              <a:solidFill>
                <a:srgbClr val="FF0000"/>
              </a:solidFill>
            </a:endParaRPr>
          </a:p>
        </p:txBody>
      </p:sp>
      <p:sp>
        <p:nvSpPr>
          <p:cNvPr id="23" name="文字方塊 22"/>
          <p:cNvSpPr txBox="1"/>
          <p:nvPr/>
        </p:nvSpPr>
        <p:spPr>
          <a:xfrm>
            <a:off x="1287738" y="3500089"/>
            <a:ext cx="3242535" cy="1568450"/>
          </a:xfrm>
          <a:prstGeom prst="rect">
            <a:avLst/>
          </a:prstGeom>
          <a:noFill/>
        </p:spPr>
        <p:txBody>
          <a:bodyPr wrap="square" rtlCol="0">
            <a:spAutoFit/>
          </a:bodyPr>
          <a:lstStyle/>
          <a:p>
            <a:r>
              <a:rPr lang="en-US" altLang="zh-TW" sz="2400" dirty="0">
                <a:solidFill>
                  <a:srgbClr val="0000FF"/>
                </a:solidFill>
              </a:rPr>
              <a:t>Given a point, we can easily find the point with the smallest value nearby.</a:t>
            </a:r>
            <a:endParaRPr lang="zh-TW" altLang="en-US" sz="2400" dirty="0">
              <a:solidFill>
                <a:srgbClr val="0000FF"/>
              </a:solidFill>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1" grpId="1" bldLvl="0" animBg="1"/>
      <p:bldP spid="16" grpId="0" bldLvl="0" animBg="1"/>
      <p:bldP spid="16" grpId="1" bldLvl="0" animBg="1"/>
      <p:bldP spid="18" grpId="0" bldLvl="0" animBg="1"/>
      <p:bldP spid="29" grpId="0"/>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38200" y="1711325"/>
            <a:ext cx="6516370" cy="829945"/>
          </a:xfrm>
          <a:prstGeom prst="rect">
            <a:avLst/>
          </a:prstGeom>
          <a:noFill/>
        </p:spPr>
        <p:txBody>
          <a:bodyPr wrap="square" rtlCol="0" anchor="t">
            <a:spAutoFit/>
          </a:bodyPr>
          <a:p>
            <a:r>
              <a:rPr lang="zh-CN" altLang="en-US" sz="2400"/>
              <a:t>我们假设有一个单变量的函数</a:t>
            </a:r>
            <a:endParaRPr lang="zh-CN" altLang="en-US" sz="2400"/>
          </a:p>
          <a:p>
            <a:endParaRPr lang="zh-CN" altLang="en-US" sz="2400"/>
          </a:p>
        </p:txBody>
      </p:sp>
      <p:pic>
        <p:nvPicPr>
          <p:cNvPr id="4" name="图片 3"/>
          <p:cNvPicPr>
            <a:picLocks noChangeAspect="1"/>
          </p:cNvPicPr>
          <p:nvPr/>
        </p:nvPicPr>
        <p:blipFill>
          <a:blip r:embed="rId1"/>
          <a:stretch>
            <a:fillRect/>
          </a:stretch>
        </p:blipFill>
        <p:spPr>
          <a:xfrm>
            <a:off x="1041400" y="3597487"/>
            <a:ext cx="1290320" cy="436880"/>
          </a:xfrm>
          <a:prstGeom prst="rect">
            <a:avLst/>
          </a:prstGeom>
        </p:spPr>
      </p:pic>
      <p:pic>
        <p:nvPicPr>
          <p:cNvPr id="5" name="图片 4"/>
          <p:cNvPicPr>
            <a:picLocks noChangeAspect="1"/>
          </p:cNvPicPr>
          <p:nvPr/>
        </p:nvPicPr>
        <p:blipFill>
          <a:blip r:embed="rId2"/>
          <a:stretch>
            <a:fillRect/>
          </a:stretch>
        </p:blipFill>
        <p:spPr>
          <a:xfrm>
            <a:off x="970280" y="4326467"/>
            <a:ext cx="1432560" cy="396240"/>
          </a:xfrm>
          <a:prstGeom prst="rect">
            <a:avLst/>
          </a:prstGeom>
        </p:spPr>
      </p:pic>
      <p:pic>
        <p:nvPicPr>
          <p:cNvPr id="6" name="图片 5"/>
          <p:cNvPicPr>
            <a:picLocks noChangeAspect="1"/>
          </p:cNvPicPr>
          <p:nvPr/>
        </p:nvPicPr>
        <p:blipFill>
          <a:blip r:embed="rId3"/>
          <a:stretch>
            <a:fillRect/>
          </a:stretch>
        </p:blipFill>
        <p:spPr>
          <a:xfrm>
            <a:off x="3844713" y="3658447"/>
            <a:ext cx="873760" cy="375920"/>
          </a:xfrm>
          <a:prstGeom prst="rect">
            <a:avLst/>
          </a:prstGeom>
        </p:spPr>
      </p:pic>
      <p:pic>
        <p:nvPicPr>
          <p:cNvPr id="7" name="图片 6"/>
          <p:cNvPicPr>
            <a:picLocks noChangeAspect="1"/>
          </p:cNvPicPr>
          <p:nvPr/>
        </p:nvPicPr>
        <p:blipFill>
          <a:blip r:embed="rId4"/>
          <a:stretch>
            <a:fillRect/>
          </a:stretch>
        </p:blipFill>
        <p:spPr>
          <a:xfrm>
            <a:off x="3748193" y="4387427"/>
            <a:ext cx="1066800" cy="335280"/>
          </a:xfrm>
          <a:prstGeom prst="rect">
            <a:avLst/>
          </a:prstGeom>
        </p:spPr>
      </p:pic>
      <p:pic>
        <p:nvPicPr>
          <p:cNvPr id="8" name="图片 7"/>
          <p:cNvPicPr>
            <a:picLocks noChangeAspect="1"/>
          </p:cNvPicPr>
          <p:nvPr/>
        </p:nvPicPr>
        <p:blipFill>
          <a:blip r:embed="rId5"/>
          <a:stretch>
            <a:fillRect/>
          </a:stretch>
        </p:blipFill>
        <p:spPr>
          <a:xfrm>
            <a:off x="970492" y="2227792"/>
            <a:ext cx="10160000" cy="1016000"/>
          </a:xfrm>
          <a:prstGeom prst="rect">
            <a:avLst/>
          </a:prstGeom>
        </p:spPr>
      </p:pic>
      <p:sp>
        <p:nvSpPr>
          <p:cNvPr id="27652" name="文本框 8"/>
          <p:cNvSpPr txBox="1"/>
          <p:nvPr/>
        </p:nvSpPr>
        <p:spPr>
          <a:xfrm>
            <a:off x="1032511" y="962660"/>
            <a:ext cx="4591050" cy="911860"/>
          </a:xfrm>
          <a:prstGeom prst="rect">
            <a:avLst/>
          </a:prstGeom>
          <a:noFill/>
        </p:spPr>
        <p:txBody>
          <a:bodyPr wrap="square" rtlCol="0" anchor="t">
            <a:spAutoFit/>
          </a:bodyPr>
          <a:p>
            <a:pPr lvl="0" algn="l">
              <a:lnSpc>
                <a:spcPct val="150000"/>
              </a:lnSpc>
              <a:buClrTx/>
              <a:buSzTx/>
              <a:buFontTx/>
            </a:pPr>
            <a:r>
              <a:rPr lang="zh-CN" altLang="en-US" sz="2400">
                <a:sym typeface="+mn-ea"/>
              </a:rPr>
              <a:t>③梯度下降法求解</a:t>
            </a:r>
            <a:r>
              <a:rPr lang="zh-CN" altLang="en-US" sz="2400">
                <a:sym typeface="+mn-ea"/>
              </a:rPr>
              <a:t>（单变量）</a:t>
            </a:r>
            <a:endParaRPr lang="zh-CN" altLang="en-US" sz="2400">
              <a:sym typeface="+mn-ea"/>
            </a:endParaRPr>
          </a:p>
          <a:p>
            <a:pPr lvl="0" algn="l">
              <a:lnSpc>
                <a:spcPct val="150000"/>
              </a:lnSpc>
              <a:buClrTx/>
              <a:buSzTx/>
              <a:buFontTx/>
            </a:pPr>
            <a:endParaRPr lang="zh-CN" altLang="en-US" sz="2400">
              <a:sym typeface="+mn-ea"/>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6"/>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38200" y="1711113"/>
            <a:ext cx="3386667" cy="1198880"/>
          </a:xfrm>
          <a:prstGeom prst="rect">
            <a:avLst/>
          </a:prstGeom>
          <a:noFill/>
        </p:spPr>
        <p:txBody>
          <a:bodyPr wrap="square" rtlCol="0" anchor="t">
            <a:spAutoFit/>
          </a:bodyPr>
          <a:p>
            <a:r>
              <a:rPr lang="zh-CN" altLang="en-US" sz="2400"/>
              <a:t>我们假设有一个单变量的函数</a:t>
            </a:r>
            <a:endParaRPr lang="zh-CN" altLang="en-US" sz="2400"/>
          </a:p>
          <a:p>
            <a:endParaRPr lang="zh-CN" altLang="en-US" sz="2400"/>
          </a:p>
        </p:txBody>
      </p:sp>
      <p:pic>
        <p:nvPicPr>
          <p:cNvPr id="9" name="图片 8"/>
          <p:cNvPicPr>
            <a:picLocks noChangeAspect="1"/>
          </p:cNvPicPr>
          <p:nvPr/>
        </p:nvPicPr>
        <p:blipFill>
          <a:blip r:embed="rId1"/>
          <a:stretch>
            <a:fillRect/>
          </a:stretch>
        </p:blipFill>
        <p:spPr>
          <a:xfrm>
            <a:off x="1975273" y="2393527"/>
            <a:ext cx="2854960" cy="3810000"/>
          </a:xfrm>
          <a:prstGeom prst="rect">
            <a:avLst/>
          </a:prstGeom>
        </p:spPr>
      </p:pic>
      <p:pic>
        <p:nvPicPr>
          <p:cNvPr id="10" name="图片 9"/>
          <p:cNvPicPr>
            <a:picLocks noChangeAspect="1"/>
          </p:cNvPicPr>
          <p:nvPr/>
        </p:nvPicPr>
        <p:blipFill>
          <a:blip r:embed="rId2"/>
          <a:stretch>
            <a:fillRect/>
          </a:stretch>
        </p:blipFill>
        <p:spPr>
          <a:xfrm>
            <a:off x="5966460" y="1602740"/>
            <a:ext cx="5068147" cy="4925060"/>
          </a:xfrm>
          <a:prstGeom prst="rect">
            <a:avLst/>
          </a:prstGeom>
        </p:spPr>
      </p:pic>
      <p:sp>
        <p:nvSpPr>
          <p:cNvPr id="27652" name="文本框 8"/>
          <p:cNvSpPr txBox="1"/>
          <p:nvPr/>
        </p:nvSpPr>
        <p:spPr>
          <a:xfrm>
            <a:off x="699136" y="1158240"/>
            <a:ext cx="4591050" cy="501650"/>
          </a:xfrm>
          <a:prstGeom prst="rect">
            <a:avLst/>
          </a:prstGeom>
          <a:noFill/>
          <a:ln w="9525">
            <a:noFill/>
          </a:ln>
        </p:spPr>
        <p:txBody>
          <a:bodyPr wrap="none" anchor="t">
            <a:spAutoFit/>
          </a:bodyPr>
          <a:p>
            <a:r>
              <a:rPr lang="zh-CN" altLang="en-US" sz="2665" dirty="0">
                <a:solidFill>
                  <a:schemeClr val="tx1"/>
                </a:solidFill>
                <a:latin typeface="Calibri" panose="020F0502020204030204" charset="0"/>
                <a:ea typeface="微软雅黑" panose="020B0503020204020204" charset="-122"/>
              </a:rPr>
              <a:t>③梯度下降法求解（单变量）</a:t>
            </a:r>
            <a:endParaRPr lang="zh-CN" altLang="en-US" sz="2665" dirty="0">
              <a:solidFill>
                <a:schemeClr val="tx1"/>
              </a:solidFill>
              <a:latin typeface="Calibri" panose="020F0502020204030204" charset="0"/>
              <a:ea typeface="微软雅黑" panose="020B0503020204020204" charset="-122"/>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838200" y="1794087"/>
            <a:ext cx="10160000" cy="1016000"/>
          </a:xfrm>
          <a:prstGeom prst="rect">
            <a:avLst/>
          </a:prstGeom>
        </p:spPr>
      </p:pic>
      <p:pic>
        <p:nvPicPr>
          <p:cNvPr id="4" name="图片 3"/>
          <p:cNvPicPr>
            <a:picLocks noChangeAspect="1"/>
          </p:cNvPicPr>
          <p:nvPr/>
        </p:nvPicPr>
        <p:blipFill>
          <a:blip r:embed="rId2"/>
          <a:stretch>
            <a:fillRect/>
          </a:stretch>
        </p:blipFill>
        <p:spPr>
          <a:xfrm>
            <a:off x="838200" y="3271520"/>
            <a:ext cx="10160000" cy="3048000"/>
          </a:xfrm>
          <a:prstGeom prst="rect">
            <a:avLst/>
          </a:prstGeom>
        </p:spPr>
      </p:pic>
      <p:sp>
        <p:nvSpPr>
          <p:cNvPr id="27652" name="文本框 8"/>
          <p:cNvSpPr txBox="1"/>
          <p:nvPr/>
        </p:nvSpPr>
        <p:spPr>
          <a:xfrm>
            <a:off x="1032511" y="962660"/>
            <a:ext cx="4591050" cy="911860"/>
          </a:xfrm>
          <a:prstGeom prst="rect">
            <a:avLst/>
          </a:prstGeom>
          <a:noFill/>
          <a:ln w="9525">
            <a:noFill/>
          </a:ln>
        </p:spPr>
        <p:txBody>
          <a:bodyPr wrap="none" anchor="t">
            <a:spAutoFit/>
          </a:bodyPr>
          <a:p>
            <a:pPr algn="l"/>
            <a:r>
              <a:rPr lang="zh-CN" altLang="en-US" sz="2665" dirty="0">
                <a:solidFill>
                  <a:schemeClr val="tx1"/>
                </a:solidFill>
                <a:latin typeface="Calibri" panose="020F0502020204030204" charset="0"/>
                <a:ea typeface="微软雅黑" panose="020B0503020204020204" charset="-122"/>
              </a:rPr>
              <a:t>③梯度下降法求解</a:t>
            </a:r>
            <a:r>
              <a:rPr lang="zh-CN" altLang="en-US" sz="2665" dirty="0">
                <a:solidFill>
                  <a:schemeClr val="tx1"/>
                </a:solidFill>
                <a:latin typeface="Calibri" panose="020F0502020204030204" charset="0"/>
                <a:ea typeface="微软雅黑" panose="020B0503020204020204" charset="-122"/>
                <a:sym typeface="+mn-ea"/>
              </a:rPr>
              <a:t>（单变量）</a:t>
            </a:r>
            <a:endParaRPr lang="zh-CN" altLang="en-US" sz="2665" dirty="0">
              <a:solidFill>
                <a:schemeClr val="tx1"/>
              </a:solidFill>
              <a:latin typeface="Calibri" panose="020F0502020204030204" charset="0"/>
              <a:ea typeface="微软雅黑" panose="020B0503020204020204" charset="-122"/>
            </a:endParaRPr>
          </a:p>
          <a:p>
            <a:endParaRPr lang="zh-CN" altLang="en-US" sz="2665" dirty="0">
              <a:solidFill>
                <a:schemeClr val="tx1"/>
              </a:solidFill>
              <a:latin typeface="Calibri" panose="020F0502020204030204" charset="0"/>
              <a:ea typeface="微软雅黑" panose="020B0503020204020204" charset="-122"/>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3"/>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838200" y="1844887"/>
            <a:ext cx="1737360" cy="294640"/>
          </a:xfrm>
          <a:prstGeom prst="rect">
            <a:avLst/>
          </a:prstGeom>
        </p:spPr>
      </p:pic>
      <p:pic>
        <p:nvPicPr>
          <p:cNvPr id="4" name="图片 3"/>
          <p:cNvPicPr>
            <a:picLocks noChangeAspect="1"/>
          </p:cNvPicPr>
          <p:nvPr/>
        </p:nvPicPr>
        <p:blipFill>
          <a:blip r:embed="rId2"/>
          <a:stretch>
            <a:fillRect/>
          </a:stretch>
        </p:blipFill>
        <p:spPr>
          <a:xfrm>
            <a:off x="838200" y="2716953"/>
            <a:ext cx="1300480" cy="345440"/>
          </a:xfrm>
          <a:prstGeom prst="rect">
            <a:avLst/>
          </a:prstGeom>
        </p:spPr>
      </p:pic>
      <p:pic>
        <p:nvPicPr>
          <p:cNvPr id="5" name="图片 4"/>
          <p:cNvPicPr>
            <a:picLocks noChangeAspect="1"/>
          </p:cNvPicPr>
          <p:nvPr/>
        </p:nvPicPr>
        <p:blipFill>
          <a:blip r:embed="rId3"/>
          <a:stretch>
            <a:fillRect/>
          </a:stretch>
        </p:blipFill>
        <p:spPr>
          <a:xfrm>
            <a:off x="908473" y="3600027"/>
            <a:ext cx="904240" cy="274320"/>
          </a:xfrm>
          <a:prstGeom prst="rect">
            <a:avLst/>
          </a:prstGeom>
        </p:spPr>
      </p:pic>
      <p:pic>
        <p:nvPicPr>
          <p:cNvPr id="6" name="图片 5"/>
          <p:cNvPicPr>
            <a:picLocks noChangeAspect="1"/>
          </p:cNvPicPr>
          <p:nvPr/>
        </p:nvPicPr>
        <p:blipFill>
          <a:blip r:embed="rId4"/>
          <a:stretch>
            <a:fillRect/>
          </a:stretch>
        </p:blipFill>
        <p:spPr>
          <a:xfrm>
            <a:off x="838200" y="4411980"/>
            <a:ext cx="2245360" cy="487680"/>
          </a:xfrm>
          <a:prstGeom prst="rect">
            <a:avLst/>
          </a:prstGeom>
        </p:spPr>
      </p:pic>
      <p:pic>
        <p:nvPicPr>
          <p:cNvPr id="7" name="图片 6"/>
          <p:cNvPicPr>
            <a:picLocks noChangeAspect="1"/>
          </p:cNvPicPr>
          <p:nvPr/>
        </p:nvPicPr>
        <p:blipFill>
          <a:blip r:embed="rId5"/>
          <a:srcRect t="2728" b="2414"/>
          <a:stretch>
            <a:fillRect/>
          </a:stretch>
        </p:blipFill>
        <p:spPr>
          <a:xfrm>
            <a:off x="5870787" y="1525693"/>
            <a:ext cx="5398347" cy="4836160"/>
          </a:xfrm>
          <a:prstGeom prst="rect">
            <a:avLst/>
          </a:prstGeom>
        </p:spPr>
      </p:pic>
      <p:sp>
        <p:nvSpPr>
          <p:cNvPr id="27652" name="文本框 8"/>
          <p:cNvSpPr txBox="1"/>
          <p:nvPr/>
        </p:nvSpPr>
        <p:spPr>
          <a:xfrm>
            <a:off x="1032511" y="962660"/>
            <a:ext cx="4118610" cy="501650"/>
          </a:xfrm>
          <a:prstGeom prst="rect">
            <a:avLst/>
          </a:prstGeom>
          <a:noFill/>
          <a:ln w="9525">
            <a:noFill/>
          </a:ln>
        </p:spPr>
        <p:txBody>
          <a:bodyPr wrap="none" anchor="t">
            <a:spAutoFit/>
          </a:bodyPr>
          <a:p>
            <a:pPr algn="l"/>
            <a:r>
              <a:rPr lang="zh-CN" altLang="en-US" sz="2665" dirty="0">
                <a:solidFill>
                  <a:schemeClr val="tx1"/>
                </a:solidFill>
                <a:latin typeface="Calibri" panose="020F0502020204030204" charset="0"/>
                <a:ea typeface="微软雅黑" panose="020B0503020204020204" charset="-122"/>
              </a:rPr>
              <a:t>③梯度下降法求解</a:t>
            </a:r>
            <a:r>
              <a:rPr lang="en-US" altLang="zh-CN" sz="2665" dirty="0">
                <a:solidFill>
                  <a:schemeClr val="tx1"/>
                </a:solidFill>
                <a:latin typeface="Calibri" panose="020F0502020204030204" charset="0"/>
                <a:ea typeface="微软雅黑" panose="020B0503020204020204" charset="-122"/>
                <a:sym typeface="+mn-ea"/>
              </a:rPr>
              <a:t>(</a:t>
            </a:r>
            <a:r>
              <a:rPr lang="zh-CN" altLang="en-US" sz="2665" dirty="0">
                <a:solidFill>
                  <a:schemeClr val="tx1"/>
                </a:solidFill>
                <a:latin typeface="Calibri" panose="020F0502020204030204" charset="0"/>
                <a:ea typeface="微软雅黑" panose="020B0503020204020204" charset="-122"/>
                <a:sym typeface="+mn-ea"/>
              </a:rPr>
              <a:t>多变量</a:t>
            </a:r>
            <a:r>
              <a:rPr lang="en-US" altLang="zh-CN" sz="2665" dirty="0">
                <a:solidFill>
                  <a:schemeClr val="tx1"/>
                </a:solidFill>
                <a:latin typeface="Calibri" panose="020F0502020204030204" charset="0"/>
                <a:ea typeface="微软雅黑" panose="020B0503020204020204" charset="-122"/>
                <a:sym typeface="+mn-ea"/>
              </a:rPr>
              <a:t>)</a:t>
            </a:r>
            <a:endParaRPr lang="en-US" altLang="zh-CN" sz="2665" dirty="0">
              <a:solidFill>
                <a:schemeClr val="tx1"/>
              </a:solidFill>
              <a:latin typeface="Calibri" panose="020F0502020204030204" charset="0"/>
              <a:ea typeface="微软雅黑" panose="020B0503020204020204" charset="-122"/>
              <a:sym typeface="+mn-ea"/>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6"/>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1043093" y="1906693"/>
            <a:ext cx="9885680" cy="3962400"/>
          </a:xfrm>
          <a:prstGeom prst="rect">
            <a:avLst/>
          </a:prstGeom>
        </p:spPr>
      </p:pic>
      <p:sp>
        <p:nvSpPr>
          <p:cNvPr id="27652" name="文本框 8"/>
          <p:cNvSpPr txBox="1"/>
          <p:nvPr/>
        </p:nvSpPr>
        <p:spPr>
          <a:xfrm>
            <a:off x="1032511" y="962660"/>
            <a:ext cx="4118610" cy="911860"/>
          </a:xfrm>
          <a:prstGeom prst="rect">
            <a:avLst/>
          </a:prstGeom>
          <a:noFill/>
          <a:ln w="9525">
            <a:noFill/>
          </a:ln>
        </p:spPr>
        <p:txBody>
          <a:bodyPr wrap="none" anchor="t">
            <a:spAutoFit/>
          </a:bodyPr>
          <a:p>
            <a:pPr algn="l"/>
            <a:r>
              <a:rPr lang="zh-CN" altLang="en-US" sz="2665" dirty="0">
                <a:solidFill>
                  <a:schemeClr val="tx1"/>
                </a:solidFill>
                <a:latin typeface="Calibri" panose="020F0502020204030204" charset="0"/>
                <a:ea typeface="微软雅黑" panose="020B0503020204020204" charset="-122"/>
              </a:rPr>
              <a:t>③梯度下降法求解</a:t>
            </a:r>
            <a:r>
              <a:rPr lang="en-US" altLang="zh-CN" sz="2665" dirty="0">
                <a:solidFill>
                  <a:schemeClr val="tx1"/>
                </a:solidFill>
                <a:latin typeface="Calibri" panose="020F0502020204030204" charset="0"/>
                <a:ea typeface="微软雅黑" panose="020B0503020204020204" charset="-122"/>
                <a:sym typeface="+mn-ea"/>
              </a:rPr>
              <a:t>(</a:t>
            </a:r>
            <a:r>
              <a:rPr lang="zh-CN" altLang="en-US" sz="2665" dirty="0">
                <a:solidFill>
                  <a:schemeClr val="tx1"/>
                </a:solidFill>
                <a:latin typeface="Calibri" panose="020F0502020204030204" charset="0"/>
                <a:ea typeface="微软雅黑" panose="020B0503020204020204" charset="-122"/>
                <a:sym typeface="+mn-ea"/>
              </a:rPr>
              <a:t>多变量</a:t>
            </a:r>
            <a:r>
              <a:rPr lang="en-US" altLang="zh-CN" sz="2665" dirty="0">
                <a:solidFill>
                  <a:schemeClr val="tx1"/>
                </a:solidFill>
                <a:latin typeface="Calibri" panose="020F0502020204030204" charset="0"/>
                <a:ea typeface="微软雅黑" panose="020B0503020204020204" charset="-122"/>
                <a:sym typeface="+mn-ea"/>
              </a:rPr>
              <a:t>)</a:t>
            </a:r>
            <a:endParaRPr lang="en-US" altLang="zh-CN" sz="2665" dirty="0">
              <a:solidFill>
                <a:schemeClr val="tx1"/>
              </a:solidFill>
              <a:latin typeface="Calibri" panose="020F0502020204030204" charset="0"/>
              <a:ea typeface="微软雅黑" panose="020B0503020204020204" charset="-122"/>
            </a:endParaRPr>
          </a:p>
          <a:p>
            <a:endParaRPr lang="en-US" altLang="zh-CN" sz="2665" dirty="0">
              <a:solidFill>
                <a:schemeClr val="tx1"/>
              </a:solidFill>
              <a:latin typeface="Calibri" panose="020F0502020204030204" charset="0"/>
              <a:ea typeface="微软雅黑" panose="020B0503020204020204" charset="-122"/>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131560" y="1193800"/>
            <a:ext cx="5994400" cy="5547360"/>
          </a:xfrm>
          <a:prstGeom prst="rect">
            <a:avLst/>
          </a:prstGeom>
        </p:spPr>
      </p:pic>
      <p:pic>
        <p:nvPicPr>
          <p:cNvPr id="4" name="图片 3"/>
          <p:cNvPicPr>
            <a:picLocks noChangeAspect="1"/>
          </p:cNvPicPr>
          <p:nvPr/>
        </p:nvPicPr>
        <p:blipFill>
          <a:blip r:embed="rId2"/>
          <a:stretch>
            <a:fillRect/>
          </a:stretch>
        </p:blipFill>
        <p:spPr>
          <a:xfrm>
            <a:off x="196427" y="3721100"/>
            <a:ext cx="5864013" cy="2906607"/>
          </a:xfrm>
          <a:prstGeom prst="rect">
            <a:avLst/>
          </a:prstGeom>
        </p:spPr>
      </p:pic>
      <p:sp>
        <p:nvSpPr>
          <p:cNvPr id="27652" name="文本框 8"/>
          <p:cNvSpPr txBox="1"/>
          <p:nvPr/>
        </p:nvSpPr>
        <p:spPr>
          <a:xfrm>
            <a:off x="1032511" y="962660"/>
            <a:ext cx="4118610" cy="911860"/>
          </a:xfrm>
          <a:prstGeom prst="rect">
            <a:avLst/>
          </a:prstGeom>
          <a:noFill/>
          <a:ln w="9525">
            <a:noFill/>
          </a:ln>
        </p:spPr>
        <p:txBody>
          <a:bodyPr wrap="none" anchor="t">
            <a:spAutoFit/>
          </a:bodyPr>
          <a:p>
            <a:pPr algn="l"/>
            <a:r>
              <a:rPr lang="zh-CN" altLang="en-US" sz="2665" dirty="0">
                <a:solidFill>
                  <a:schemeClr val="tx1"/>
                </a:solidFill>
                <a:latin typeface="Calibri" panose="020F0502020204030204" charset="0"/>
                <a:ea typeface="微软雅黑" panose="020B0503020204020204" charset="-122"/>
              </a:rPr>
              <a:t>③梯度下降法求解</a:t>
            </a:r>
            <a:r>
              <a:rPr lang="en-US" altLang="zh-CN" sz="2665" dirty="0">
                <a:solidFill>
                  <a:schemeClr val="tx1"/>
                </a:solidFill>
                <a:latin typeface="Calibri" panose="020F0502020204030204" charset="0"/>
                <a:ea typeface="微软雅黑" panose="020B0503020204020204" charset="-122"/>
                <a:sym typeface="+mn-ea"/>
              </a:rPr>
              <a:t>(</a:t>
            </a:r>
            <a:r>
              <a:rPr lang="zh-CN" altLang="en-US" sz="2665" dirty="0">
                <a:solidFill>
                  <a:schemeClr val="tx1"/>
                </a:solidFill>
                <a:latin typeface="Calibri" panose="020F0502020204030204" charset="0"/>
                <a:ea typeface="微软雅黑" panose="020B0503020204020204" charset="-122"/>
                <a:sym typeface="+mn-ea"/>
              </a:rPr>
              <a:t>多变量</a:t>
            </a:r>
            <a:r>
              <a:rPr lang="en-US" altLang="zh-CN" sz="2665" dirty="0">
                <a:solidFill>
                  <a:schemeClr val="tx1"/>
                </a:solidFill>
                <a:latin typeface="Calibri" panose="020F0502020204030204" charset="0"/>
                <a:ea typeface="微软雅黑" panose="020B0503020204020204" charset="-122"/>
                <a:sym typeface="+mn-ea"/>
              </a:rPr>
              <a:t>)</a:t>
            </a:r>
            <a:endParaRPr lang="en-US" altLang="zh-CN" sz="2665" dirty="0">
              <a:solidFill>
                <a:schemeClr val="tx1"/>
              </a:solidFill>
              <a:latin typeface="Calibri" panose="020F0502020204030204" charset="0"/>
              <a:ea typeface="微软雅黑" panose="020B0503020204020204" charset="-122"/>
            </a:endParaRPr>
          </a:p>
          <a:p>
            <a:endParaRPr lang="en-US" altLang="zh-CN" sz="2665" dirty="0">
              <a:solidFill>
                <a:schemeClr val="tx1"/>
              </a:solidFill>
              <a:latin typeface="Calibri" panose="020F0502020204030204" charset="0"/>
              <a:ea typeface="微软雅黑" panose="020B0503020204020204" charset="-122"/>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3"/>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772660" y="2674620"/>
            <a:ext cx="7294880" cy="3992880"/>
          </a:xfrm>
          <a:prstGeom prst="rect">
            <a:avLst/>
          </a:prstGeom>
        </p:spPr>
      </p:pic>
      <p:sp>
        <p:nvSpPr>
          <p:cNvPr id="5" name="文本框 4"/>
          <p:cNvSpPr txBox="1"/>
          <p:nvPr/>
        </p:nvSpPr>
        <p:spPr>
          <a:xfrm>
            <a:off x="838200" y="919480"/>
            <a:ext cx="10515600" cy="2912110"/>
          </a:xfrm>
          <a:prstGeom prst="rect">
            <a:avLst/>
          </a:prstGeom>
          <a:noFill/>
        </p:spPr>
        <p:txBody>
          <a:bodyPr wrap="square" rtlCol="0" anchor="t">
            <a:spAutoFit/>
          </a:bodyPr>
          <a:p>
            <a:pPr fontAlgn="auto">
              <a:lnSpc>
                <a:spcPct val="150000"/>
              </a:lnSpc>
            </a:pPr>
            <a:endParaRPr lang="zh-CN" altLang="en-US" sz="2400" b="1">
              <a:sym typeface="+mn-ea"/>
            </a:endParaRPr>
          </a:p>
          <a:p>
            <a:pPr fontAlgn="auto">
              <a:lnSpc>
                <a:spcPct val="150000"/>
              </a:lnSpc>
            </a:pPr>
            <a:r>
              <a:rPr lang="zh-CN" altLang="en-US" sz="2400"/>
              <a:t>有了预测函数，也可以精确地测量预测函数对训练样本的拟合情况。怎样求解模型参数θ</a:t>
            </a:r>
            <a:r>
              <a:rPr lang="zh-CN" altLang="en-US" sz="1735" baseline="-25000">
                <a:solidFill>
                  <a:schemeClr val="tx1"/>
                </a:solidFill>
                <a:uFillTx/>
              </a:rPr>
              <a:t>0</a:t>
            </a:r>
            <a:r>
              <a:rPr lang="zh-CN" altLang="en-US" sz="2400"/>
              <a:t>，θ</a:t>
            </a:r>
            <a:r>
              <a:rPr lang="zh-CN" altLang="en-US" sz="1735" baseline="-25000">
                <a:uFillTx/>
              </a:rPr>
              <a:t>1</a:t>
            </a:r>
            <a:r>
              <a:rPr lang="zh-CN" altLang="en-US" sz="2400"/>
              <a:t>的值呢？</a:t>
            </a:r>
            <a:r>
              <a:rPr lang="zh-CN" altLang="en-US" sz="2400" b="1">
                <a:solidFill>
                  <a:srgbClr val="C00000"/>
                </a:solidFill>
              </a:rPr>
              <a:t>梯度下降是一个与最小二乘</a:t>
            </a:r>
            <a:r>
              <a:rPr lang="zh-CN" altLang="en-US" sz="1820" b="1">
                <a:solidFill>
                  <a:srgbClr val="C00000"/>
                </a:solidFill>
                <a:sym typeface="+mn-ea"/>
              </a:rPr>
              <a:t>截然不同的模型训练方法，更适合特征数或者训练实例数量大到内存无法满足要求的场景。</a:t>
            </a:r>
            <a:endParaRPr lang="zh-CN" altLang="en-US" sz="1820"/>
          </a:p>
          <a:p>
            <a:endParaRPr lang="zh-CN" altLang="en-US" sz="2400"/>
          </a:p>
          <a:p>
            <a:endParaRPr lang="zh-CN" altLang="en-US" sz="2400" b="1">
              <a:solidFill>
                <a:schemeClr val="tx1"/>
              </a:solidFill>
            </a:endParaRPr>
          </a:p>
        </p:txBody>
      </p:sp>
      <p:pic>
        <p:nvPicPr>
          <p:cNvPr id="7" name="图片 6"/>
          <p:cNvPicPr>
            <a:picLocks noChangeAspect="1"/>
          </p:cNvPicPr>
          <p:nvPr/>
        </p:nvPicPr>
        <p:blipFill>
          <a:blip r:embed="rId2"/>
          <a:stretch>
            <a:fillRect/>
          </a:stretch>
        </p:blipFill>
        <p:spPr>
          <a:xfrm>
            <a:off x="634153" y="4386580"/>
            <a:ext cx="5008880" cy="1727200"/>
          </a:xfrm>
          <a:prstGeom prst="rect">
            <a:avLst/>
          </a:prstGeom>
        </p:spPr>
      </p:pic>
      <p:sp>
        <p:nvSpPr>
          <p:cNvPr id="27652" name="文本框 8"/>
          <p:cNvSpPr txBox="1"/>
          <p:nvPr/>
        </p:nvSpPr>
        <p:spPr>
          <a:xfrm>
            <a:off x="1032511" y="962660"/>
            <a:ext cx="4118610" cy="501650"/>
          </a:xfrm>
          <a:prstGeom prst="rect">
            <a:avLst/>
          </a:prstGeom>
          <a:noFill/>
          <a:ln w="9525">
            <a:noFill/>
          </a:ln>
        </p:spPr>
        <p:txBody>
          <a:bodyPr wrap="none" anchor="t">
            <a:spAutoFit/>
          </a:bodyPr>
          <a:p>
            <a:r>
              <a:rPr lang="zh-CN" altLang="en-US" sz="2665" dirty="0">
                <a:solidFill>
                  <a:schemeClr val="tx1"/>
                </a:solidFill>
                <a:latin typeface="Calibri" panose="020F0502020204030204" charset="0"/>
                <a:ea typeface="微软雅黑" panose="020B0503020204020204" charset="-122"/>
              </a:rPr>
              <a:t>③梯度下降法求解</a:t>
            </a:r>
            <a:r>
              <a:rPr lang="en-US" altLang="zh-CN" sz="2665" dirty="0">
                <a:solidFill>
                  <a:schemeClr val="tx1"/>
                </a:solidFill>
                <a:latin typeface="Calibri" panose="020F0502020204030204" charset="0"/>
                <a:ea typeface="微软雅黑" panose="020B0503020204020204" charset="-122"/>
              </a:rPr>
              <a:t>(</a:t>
            </a:r>
            <a:r>
              <a:rPr lang="zh-CN" altLang="en-US" sz="2665" dirty="0">
                <a:solidFill>
                  <a:schemeClr val="tx1"/>
                </a:solidFill>
                <a:latin typeface="Calibri" panose="020F0502020204030204" charset="0"/>
                <a:ea typeface="微软雅黑" panose="020B0503020204020204" charset="-122"/>
              </a:rPr>
              <a:t>多变量</a:t>
            </a:r>
            <a:r>
              <a:rPr lang="en-US" altLang="zh-CN" sz="2665" dirty="0">
                <a:solidFill>
                  <a:schemeClr val="tx1"/>
                </a:solidFill>
                <a:latin typeface="Calibri" panose="020F0502020204030204" charset="0"/>
                <a:ea typeface="微软雅黑" panose="020B0503020204020204" charset="-122"/>
              </a:rPr>
              <a:t>)</a:t>
            </a:r>
            <a:endParaRPr lang="en-US" altLang="zh-CN" sz="2665" dirty="0">
              <a:solidFill>
                <a:schemeClr val="tx1"/>
              </a:solidFill>
              <a:latin typeface="Calibri" panose="020F0502020204030204" charset="0"/>
              <a:ea typeface="微软雅黑" panose="020B0503020204020204" charset="-122"/>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3"/>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31333" y="2106507"/>
            <a:ext cx="4205393" cy="2999740"/>
          </a:xfrm>
          <a:prstGeom prst="rect">
            <a:avLst/>
          </a:prstGeom>
          <a:noFill/>
        </p:spPr>
        <p:txBody>
          <a:bodyPr wrap="square" rtlCol="0" anchor="t">
            <a:spAutoFit/>
          </a:bodyPr>
          <a:p>
            <a:pPr fontAlgn="auto">
              <a:lnSpc>
                <a:spcPct val="150000"/>
              </a:lnSpc>
            </a:pPr>
            <a:r>
              <a:rPr lang="zh-CN" altLang="en-US" b="1">
                <a:solidFill>
                  <a:schemeClr val="tx1"/>
                </a:solidFill>
              </a:rPr>
              <a:t>为什么要梯度要乘以一个负号？</a:t>
            </a:r>
            <a:endParaRPr lang="zh-CN" altLang="en-US" b="1">
              <a:solidFill>
                <a:schemeClr val="tx1"/>
              </a:solidFill>
            </a:endParaRPr>
          </a:p>
          <a:p>
            <a:pPr fontAlgn="auto">
              <a:lnSpc>
                <a:spcPct val="150000"/>
              </a:lnSpc>
            </a:pPr>
            <a:r>
              <a:rPr lang="zh-CN" altLang="en-US"/>
              <a:t>梯度前加一个负号，就意味着朝着梯度相反的方向前进！我们在前文提到，梯度的方向实际就是函数在此点上升最快的方向！而我们需要朝着下降最快的方向走，自然就是负的梯度的方向，所以此处需要加上负号</a:t>
            </a:r>
            <a:endParaRPr lang="zh-CN" altLang="en-US"/>
          </a:p>
        </p:txBody>
      </p:sp>
      <p:pic>
        <p:nvPicPr>
          <p:cNvPr id="5" name="图片 4"/>
          <p:cNvPicPr>
            <a:picLocks noChangeAspect="1"/>
          </p:cNvPicPr>
          <p:nvPr/>
        </p:nvPicPr>
        <p:blipFill>
          <a:blip r:embed="rId1"/>
          <a:stretch>
            <a:fillRect/>
          </a:stretch>
        </p:blipFill>
        <p:spPr>
          <a:xfrm>
            <a:off x="5202767" y="1055793"/>
            <a:ext cx="6316980" cy="1885527"/>
          </a:xfrm>
          <a:prstGeom prst="rect">
            <a:avLst/>
          </a:prstGeom>
        </p:spPr>
      </p:pic>
      <p:pic>
        <p:nvPicPr>
          <p:cNvPr id="7" name="图片 6"/>
          <p:cNvPicPr>
            <a:picLocks noChangeAspect="1"/>
          </p:cNvPicPr>
          <p:nvPr/>
        </p:nvPicPr>
        <p:blipFill>
          <a:blip r:embed="rId2"/>
          <a:srcRect r="2891"/>
          <a:stretch>
            <a:fillRect/>
          </a:stretch>
        </p:blipFill>
        <p:spPr>
          <a:xfrm>
            <a:off x="5202767" y="2745740"/>
            <a:ext cx="6421120" cy="3990340"/>
          </a:xfrm>
          <a:prstGeom prst="rect">
            <a:avLst/>
          </a:prstGeom>
        </p:spPr>
      </p:pic>
      <p:sp>
        <p:nvSpPr>
          <p:cNvPr id="27652" name="文本框 8"/>
          <p:cNvSpPr txBox="1"/>
          <p:nvPr/>
        </p:nvSpPr>
        <p:spPr>
          <a:xfrm>
            <a:off x="1032511" y="962660"/>
            <a:ext cx="3573780" cy="501650"/>
          </a:xfrm>
          <a:prstGeom prst="rect">
            <a:avLst/>
          </a:prstGeom>
          <a:noFill/>
          <a:ln w="9525">
            <a:noFill/>
          </a:ln>
        </p:spPr>
        <p:txBody>
          <a:bodyPr wrap="none" anchor="t">
            <a:spAutoFit/>
          </a:bodyPr>
          <a:p>
            <a:pPr algn="l"/>
            <a:r>
              <a:rPr lang="zh-CN" altLang="en-US" sz="2665" dirty="0">
                <a:solidFill>
                  <a:schemeClr val="tx1"/>
                </a:solidFill>
                <a:latin typeface="Calibri" panose="020F0502020204030204" charset="0"/>
                <a:ea typeface="微软雅黑" panose="020B0503020204020204" charset="-122"/>
              </a:rPr>
              <a:t>③梯度下降法求解</a:t>
            </a:r>
            <a:r>
              <a:rPr lang="zh-CN" altLang="en-US" sz="2665" dirty="0">
                <a:solidFill>
                  <a:schemeClr val="tx1"/>
                </a:solidFill>
                <a:latin typeface="Calibri" panose="020F0502020204030204" charset="0"/>
                <a:ea typeface="微软雅黑" panose="020B0503020204020204" charset="-122"/>
                <a:sym typeface="+mn-ea"/>
              </a:rPr>
              <a:t>原理</a:t>
            </a:r>
            <a:endParaRPr lang="zh-CN" altLang="en-US" sz="2665" dirty="0">
              <a:solidFill>
                <a:schemeClr val="tx1"/>
              </a:solidFill>
              <a:latin typeface="Calibri" panose="020F0502020204030204" charset="0"/>
              <a:ea typeface="微软雅黑" panose="020B0503020204020204" charset="-122"/>
              <a:sym typeface="+mn-ea"/>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nvGraphicFramePr>
        <p:xfrm>
          <a:off x="1890713" y="1665288"/>
          <a:ext cx="9843770" cy="4597400"/>
        </p:xfrm>
        <a:graphic>
          <a:graphicData uri="http://schemas.openxmlformats.org/drawingml/2006/table">
            <a:tbl>
              <a:tblPr firstRow="1" bandRow="1">
                <a:tableStyleId>{5C22544A-7EE6-4342-B048-85BDC9FD1C3A}</a:tableStyleId>
              </a:tblPr>
              <a:tblGrid>
                <a:gridCol w="1077595"/>
                <a:gridCol w="2085340"/>
                <a:gridCol w="1571625"/>
                <a:gridCol w="1710055"/>
                <a:gridCol w="1641475"/>
                <a:gridCol w="1757680"/>
              </a:tblGrid>
              <a:tr h="365125">
                <a:tc>
                  <a:txBody>
                    <a:bodyPr/>
                    <a:p>
                      <a:pPr algn="ctr">
                        <a:buNone/>
                      </a:pPr>
                      <a:r>
                        <a:rPr lang="zh-CN" altLang="en-US" sz="1355">
                          <a:latin typeface="微软雅黑" panose="020B0503020204020204" charset="-122"/>
                          <a:ea typeface="微软雅黑" panose="020B0503020204020204" charset="-122"/>
                        </a:rPr>
                        <a:t>序号</a:t>
                      </a:r>
                      <a:endParaRPr lang="zh-CN" altLang="en-US" sz="1355">
                        <a:latin typeface="微软雅黑" panose="020B0503020204020204" charset="-122"/>
                        <a:ea typeface="微软雅黑" panose="020B0503020204020204" charset="-122"/>
                      </a:endParaRPr>
                    </a:p>
                  </a:txBody>
                  <a:tcPr/>
                </a:tc>
                <a:tc>
                  <a:txBody>
                    <a:bodyPr/>
                    <a:p>
                      <a:pPr algn="ctr">
                        <a:buNone/>
                      </a:pPr>
                      <a:r>
                        <a:rPr lang="zh-CN" altLang="en-US" sz="1355">
                          <a:latin typeface="微软雅黑" panose="020B0503020204020204" charset="-122"/>
                          <a:ea typeface="微软雅黑" panose="020B0503020204020204" charset="-122"/>
                        </a:rPr>
                        <a:t>电影名称</a:t>
                      </a:r>
                      <a:endParaRPr lang="zh-CN" altLang="en-US" sz="1355">
                        <a:latin typeface="微软雅黑" panose="020B0503020204020204" charset="-122"/>
                        <a:ea typeface="微软雅黑" panose="020B0503020204020204" charset="-122"/>
                      </a:endParaRPr>
                    </a:p>
                  </a:txBody>
                  <a:tcPr/>
                </a:tc>
                <a:tc>
                  <a:txBody>
                    <a:bodyPr/>
                    <a:p>
                      <a:pPr algn="ctr">
                        <a:buNone/>
                      </a:pPr>
                      <a:r>
                        <a:rPr lang="zh-CN" altLang="en-US" sz="1355">
                          <a:latin typeface="微软雅黑" panose="020B0503020204020204" charset="-122"/>
                          <a:ea typeface="微软雅黑" panose="020B0503020204020204" charset="-122"/>
                        </a:rPr>
                        <a:t>搞笑镜头</a:t>
                      </a:r>
                      <a:endParaRPr lang="zh-CN" altLang="en-US" sz="1355">
                        <a:latin typeface="微软雅黑" panose="020B0503020204020204" charset="-122"/>
                        <a:ea typeface="微软雅黑" panose="020B0503020204020204" charset="-122"/>
                      </a:endParaRPr>
                    </a:p>
                  </a:txBody>
                  <a:tcPr/>
                </a:tc>
                <a:tc>
                  <a:txBody>
                    <a:bodyPr/>
                    <a:p>
                      <a:pPr algn="ctr">
                        <a:buNone/>
                      </a:pPr>
                      <a:r>
                        <a:rPr lang="zh-CN" altLang="en-US" sz="1355">
                          <a:latin typeface="微软雅黑" panose="020B0503020204020204" charset="-122"/>
                          <a:ea typeface="微软雅黑" panose="020B0503020204020204" charset="-122"/>
                        </a:rPr>
                        <a:t>拥抱镜头</a:t>
                      </a:r>
                      <a:endParaRPr lang="zh-CN" altLang="en-US" sz="1355">
                        <a:latin typeface="微软雅黑" panose="020B0503020204020204" charset="-122"/>
                        <a:ea typeface="微软雅黑" panose="020B0503020204020204" charset="-122"/>
                      </a:endParaRPr>
                    </a:p>
                  </a:txBody>
                  <a:tcPr/>
                </a:tc>
                <a:tc>
                  <a:txBody>
                    <a:bodyPr/>
                    <a:p>
                      <a:pPr algn="ctr">
                        <a:buNone/>
                      </a:pPr>
                      <a:r>
                        <a:rPr lang="zh-CN" altLang="en-US" sz="1355">
                          <a:latin typeface="微软雅黑" panose="020B0503020204020204" charset="-122"/>
                          <a:ea typeface="微软雅黑" panose="020B0503020204020204" charset="-122"/>
                        </a:rPr>
                        <a:t>打斗镜头</a:t>
                      </a:r>
                      <a:endParaRPr lang="zh-CN" altLang="en-US" sz="1355">
                        <a:latin typeface="微软雅黑" panose="020B0503020204020204" charset="-122"/>
                        <a:ea typeface="微软雅黑" panose="020B0503020204020204" charset="-122"/>
                      </a:endParaRPr>
                    </a:p>
                  </a:txBody>
                  <a:tcPr/>
                </a:tc>
                <a:tc>
                  <a:txBody>
                    <a:bodyPr/>
                    <a:p>
                      <a:pPr algn="ctr">
                        <a:buNone/>
                      </a:pPr>
                      <a:r>
                        <a:rPr lang="zh-CN" altLang="en-US" sz="1355">
                          <a:latin typeface="微软雅黑" panose="020B0503020204020204" charset="-122"/>
                          <a:ea typeface="微软雅黑" panose="020B0503020204020204" charset="-122"/>
                        </a:rPr>
                        <a:t>电影类型</a:t>
                      </a:r>
                      <a:endParaRPr lang="zh-CN" altLang="en-US" sz="1355">
                        <a:latin typeface="微软雅黑" panose="020B0503020204020204" charset="-122"/>
                        <a:ea typeface="微软雅黑" panose="020B0503020204020204" charset="-122"/>
                      </a:endParaRPr>
                    </a:p>
                  </a:txBody>
                  <a:tcPr/>
                </a:tc>
              </a:tr>
              <a:tr h="423545">
                <a:tc>
                  <a:txBody>
                    <a:bodyPr/>
                    <a:p>
                      <a:pPr algn="ctr">
                        <a:buNone/>
                      </a:pPr>
                      <a:r>
                        <a:rPr lang="en-US" altLang="zh-CN" sz="1865">
                          <a:solidFill>
                            <a:schemeClr val="tx2"/>
                          </a:solidFill>
                          <a:latin typeface="微软雅黑" panose="020B0503020204020204" charset="-122"/>
                          <a:ea typeface="微软雅黑" panose="020B0503020204020204" charset="-122"/>
                        </a:rPr>
                        <a:t>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功夫熊猫</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0</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r>
              <a:tr h="422910">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叶问</a:t>
                      </a:r>
                      <a:r>
                        <a:rPr lang="en-US" altLang="zh-CN" sz="1865">
                          <a:solidFill>
                            <a:schemeClr val="tx2"/>
                          </a:solidFill>
                          <a:latin typeface="微软雅黑" panose="020B0503020204020204" charset="-122"/>
                          <a:ea typeface="微软雅黑" panose="020B0503020204020204" charset="-122"/>
                          <a:cs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65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动作片</a:t>
                      </a:r>
                      <a:endParaRPr lang="zh-CN" altLang="en-US" sz="1865">
                        <a:solidFill>
                          <a:schemeClr val="tx2"/>
                        </a:solidFill>
                        <a:latin typeface="微软雅黑" panose="020B0503020204020204" charset="-122"/>
                        <a:ea typeface="微软雅黑" panose="020B0503020204020204" charset="-122"/>
                      </a:endParaRPr>
                    </a:p>
                  </a:txBody>
                  <a:tcPr/>
                </a:tc>
              </a:tr>
              <a:tr h="423545">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sym typeface="+mn-ea"/>
                        </a:rPr>
                        <a:t>伦敦陷落</a:t>
                      </a:r>
                      <a:endParaRPr lang="zh-CN" altLang="en-US" sz="1865">
                        <a:solidFill>
                          <a:schemeClr val="tx2"/>
                        </a:solidFill>
                        <a:latin typeface="微软雅黑" panose="020B0503020204020204" charset="-122"/>
                        <a:ea typeface="微软雅黑" panose="020B0503020204020204" charset="-122"/>
                        <a:sym typeface="+mn-ea"/>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动作片</a:t>
                      </a:r>
                      <a:endParaRPr lang="zh-CN" altLang="en-US" sz="1865">
                        <a:solidFill>
                          <a:schemeClr val="tx2"/>
                        </a:solidFill>
                        <a:latin typeface="微软雅黑" panose="020B0503020204020204" charset="-122"/>
                        <a:ea typeface="微软雅黑" panose="020B0503020204020204" charset="-122"/>
                      </a:endParaRPr>
                    </a:p>
                  </a:txBody>
                  <a:tcPr/>
                </a:tc>
              </a:tr>
              <a:tr h="422910">
                <a:tc>
                  <a:txBody>
                    <a:bodyPr/>
                    <a:p>
                      <a:pPr algn="ctr">
                        <a:buNone/>
                      </a:pPr>
                      <a:r>
                        <a:rPr lang="en-US" altLang="zh-CN" sz="1865">
                          <a:solidFill>
                            <a:schemeClr val="tx2"/>
                          </a:solidFill>
                          <a:latin typeface="微软雅黑" panose="020B0503020204020204" charset="-122"/>
                          <a:ea typeface="微软雅黑" panose="020B0503020204020204" charset="-122"/>
                        </a:rPr>
                        <a:t>4</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代理情人</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38</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爱情片</a:t>
                      </a:r>
                      <a:endParaRPr lang="zh-CN" altLang="en-US" sz="1865">
                        <a:solidFill>
                          <a:schemeClr val="tx2"/>
                        </a:solidFill>
                        <a:latin typeface="微软雅黑" panose="020B0503020204020204" charset="-122"/>
                        <a:ea typeface="微软雅黑" panose="020B0503020204020204" charset="-122"/>
                      </a:endParaRPr>
                    </a:p>
                  </a:txBody>
                  <a:tcPr/>
                </a:tc>
              </a:tr>
              <a:tr h="423545">
                <a:tc>
                  <a:txBody>
                    <a:bodyPr/>
                    <a:p>
                      <a:pPr algn="ctr">
                        <a:buNone/>
                      </a:pPr>
                      <a:r>
                        <a:rPr lang="en-US" altLang="zh-CN" sz="1865">
                          <a:solidFill>
                            <a:schemeClr val="tx2"/>
                          </a:solidFill>
                          <a:latin typeface="微软雅黑" panose="020B0503020204020204" charset="-122"/>
                          <a:ea typeface="微软雅黑" panose="020B0503020204020204" charset="-122"/>
                        </a:rPr>
                        <a:t>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新步步惊心</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8</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34</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17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爱情片</a:t>
                      </a:r>
                      <a:endParaRPr lang="zh-CN" altLang="en-US" sz="1865">
                        <a:solidFill>
                          <a:schemeClr val="tx2"/>
                        </a:solidFill>
                        <a:latin typeface="微软雅黑" panose="020B0503020204020204" charset="-122"/>
                        <a:ea typeface="微软雅黑" panose="020B0503020204020204" charset="-122"/>
                      </a:endParaRPr>
                    </a:p>
                  </a:txBody>
                  <a:tcPr/>
                </a:tc>
              </a:tr>
              <a:tr h="422910">
                <a:tc>
                  <a:txBody>
                    <a:bodyPr/>
                    <a:p>
                      <a:pPr algn="ctr">
                        <a:buNone/>
                      </a:pPr>
                      <a:r>
                        <a:rPr lang="en-US" altLang="zh-CN" sz="1865">
                          <a:solidFill>
                            <a:schemeClr val="tx2"/>
                          </a:solidFill>
                          <a:latin typeface="微软雅黑" panose="020B0503020204020204" charset="-122"/>
                          <a:ea typeface="微软雅黑" panose="020B0503020204020204" charset="-122"/>
                        </a:rPr>
                        <a:t>6</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谍影重重</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动作片</a:t>
                      </a:r>
                      <a:endParaRPr lang="zh-CN" altLang="en-US" sz="1865">
                        <a:solidFill>
                          <a:schemeClr val="tx2"/>
                        </a:solidFill>
                        <a:latin typeface="微软雅黑" panose="020B0503020204020204" charset="-122"/>
                        <a:ea typeface="微软雅黑" panose="020B0503020204020204" charset="-122"/>
                      </a:endParaRPr>
                    </a:p>
                  </a:txBody>
                  <a:tcPr/>
                </a:tc>
              </a:tr>
              <a:tr h="423545">
                <a:tc>
                  <a:txBody>
                    <a:bodyPr/>
                    <a:p>
                      <a:pPr algn="ctr">
                        <a:buNone/>
                      </a:pPr>
                      <a:r>
                        <a:rPr lang="en-US" altLang="zh-CN" sz="1865">
                          <a:solidFill>
                            <a:schemeClr val="tx2"/>
                          </a:solidFill>
                          <a:latin typeface="微软雅黑" panose="020B0503020204020204" charset="-122"/>
                          <a:ea typeface="微软雅黑" panose="020B0503020204020204" charset="-122"/>
                        </a:rPr>
                        <a:t>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功夫熊猫</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0</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r>
              <a:tr h="422910">
                <a:tc>
                  <a:txBody>
                    <a:bodyPr/>
                    <a:p>
                      <a:pPr algn="ctr">
                        <a:buNone/>
                      </a:pPr>
                      <a:r>
                        <a:rPr lang="en-US" altLang="zh-CN" sz="1865">
                          <a:solidFill>
                            <a:schemeClr val="tx2"/>
                          </a:solidFill>
                          <a:latin typeface="微软雅黑" panose="020B0503020204020204" charset="-122"/>
                          <a:ea typeface="微软雅黑" panose="020B0503020204020204" charset="-122"/>
                        </a:rPr>
                        <a:t>8</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美人鱼</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17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r>
              <a:tr h="423545">
                <a:tc>
                  <a:txBody>
                    <a:bodyPr/>
                    <a:p>
                      <a:pPr algn="ctr">
                        <a:buNone/>
                      </a:pPr>
                      <a:r>
                        <a:rPr lang="en-US" altLang="zh-CN" sz="1865">
                          <a:solidFill>
                            <a:schemeClr val="tx2"/>
                          </a:solidFill>
                          <a:latin typeface="微软雅黑" panose="020B0503020204020204" charset="-122"/>
                          <a:ea typeface="微软雅黑" panose="020B0503020204020204" charset="-122"/>
                        </a:rPr>
                        <a:t>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宝贝当家</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45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r>
              <a:tr h="422910">
                <a:tc>
                  <a:txBody>
                    <a:bodyPr/>
                    <a:p>
                      <a:pPr algn="ctr">
                        <a:buNone/>
                      </a:pPr>
                      <a:r>
                        <a:rPr lang="en-US" altLang="zh-CN" sz="1865">
                          <a:solidFill>
                            <a:schemeClr val="tx2"/>
                          </a:solidFill>
                          <a:latin typeface="微软雅黑" panose="020B0503020204020204" charset="-122"/>
                          <a:ea typeface="微软雅黑" panose="020B0503020204020204" charset="-122"/>
                        </a:rPr>
                        <a:t>10</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zh-CN" altLang="en-US" sz="1865">
                          <a:solidFill>
                            <a:schemeClr val="tx2"/>
                          </a:solidFill>
                          <a:latin typeface="微软雅黑" panose="020B0503020204020204" charset="-122"/>
                          <a:ea typeface="微软雅黑" panose="020B0503020204020204" charset="-122"/>
                        </a:rPr>
                        <a:t>唐人街探案</a:t>
                      </a:r>
                      <a:endParaRPr lang="zh-CN" altLang="en-US"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en-US" altLang="zh-CN" sz="1865">
                          <a:solidFill>
                            <a:schemeClr val="tx2"/>
                          </a:solidFill>
                          <a:latin typeface="微软雅黑" panose="020B0503020204020204" charset="-122"/>
                          <a:ea typeface="微软雅黑" panose="020B0503020204020204" charset="-122"/>
                        </a:rPr>
                        <a:t>23</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en-US" altLang="zh-CN" sz="1865">
                          <a:solidFill>
                            <a:schemeClr val="tx2"/>
                          </a:solidFill>
                          <a:latin typeface="微软雅黑" panose="020B0503020204020204" charset="-122"/>
                          <a:ea typeface="微软雅黑" panose="020B0503020204020204" charset="-122"/>
                        </a:rPr>
                        <a:t>17</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zh-CN" altLang="en-US" sz="1865">
                          <a:solidFill>
                            <a:srgbClr val="FF0000"/>
                          </a:solidFill>
                          <a:latin typeface="微软雅黑" panose="020B0503020204020204" charset="-122"/>
                          <a:ea typeface="微软雅黑" panose="020B0503020204020204" charset="-122"/>
                        </a:rPr>
                        <a:t>？</a:t>
                      </a:r>
                      <a:endParaRPr lang="zh-CN" altLang="en-US" sz="1865">
                        <a:solidFill>
                          <a:srgbClr val="FF0000"/>
                        </a:solidFill>
                        <a:latin typeface="微软雅黑" panose="020B0503020204020204" charset="-122"/>
                        <a:ea typeface="微软雅黑" panose="020B0503020204020204" charset="-122"/>
                      </a:endParaRPr>
                    </a:p>
                  </a:txBody>
                  <a:tcPr>
                    <a:solidFill>
                      <a:schemeClr val="accent6">
                        <a:lumMod val="40000"/>
                        <a:lumOff val="60000"/>
                      </a:schemeClr>
                    </a:solidFill>
                  </a:tcPr>
                </a:tc>
              </a:tr>
            </a:tbl>
          </a:graphicData>
        </a:graphic>
      </p:graphicFrame>
      <p:sp>
        <p:nvSpPr>
          <p:cNvPr id="59479" name="文本框 6"/>
          <p:cNvSpPr txBox="1"/>
          <p:nvPr/>
        </p:nvSpPr>
        <p:spPr>
          <a:xfrm>
            <a:off x="5508625" y="6262688"/>
            <a:ext cx="6446839" cy="306705"/>
          </a:xfrm>
          <a:prstGeom prst="rect">
            <a:avLst/>
          </a:prstGeom>
          <a:noFill/>
          <a:ln w="9525">
            <a:noFill/>
          </a:ln>
        </p:spPr>
        <p:txBody>
          <a:bodyPr wrap="square" anchor="t">
            <a:spAutoFit/>
          </a:bodyPr>
          <a:p>
            <a:r>
              <a:rPr lang="en-US" altLang="zh-CN" sz="1400">
                <a:latin typeface="Palatino Linotype" panose="02040502050505030304" pitchFamily="18" charset="0"/>
              </a:rPr>
              <a:t>[source]</a:t>
            </a:r>
            <a:r>
              <a:rPr lang="zh-CN" altLang="en-US" sz="1400">
                <a:latin typeface="Palatino Linotype" panose="02040502050505030304" pitchFamily="18" charset="0"/>
              </a:rPr>
              <a:t>https://blog.csdn.net/saltriver/article/details/52502253</a:t>
            </a:r>
            <a:endParaRPr lang="zh-CN" altLang="en-US" sz="1400">
              <a:latin typeface="Palatino Linotype" panose="02040502050505030304" pitchFamily="18" charset="0"/>
            </a:endParaRPr>
          </a:p>
        </p:txBody>
      </p:sp>
      <p:sp>
        <p:nvSpPr>
          <p:cNvPr id="5"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 KNN</a:t>
            </a:r>
            <a:r>
              <a:rPr lang="zh-CN" altLang="en-US" spc="0" dirty="0">
                <a:solidFill>
                  <a:schemeClr val="accent1"/>
                </a:solidFill>
                <a:latin typeface="Arial" panose="020B0604020202020204" pitchFamily="34" charset="0"/>
                <a:ea typeface="方正黑体简体" panose="02000000000000000000" charset="-122"/>
                <a:sym typeface="+mn-ea"/>
              </a:rPr>
              <a:t>算法简介</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rcRect l="3204" r="2731"/>
          <a:stretch>
            <a:fillRect/>
          </a:stretch>
        </p:blipFill>
        <p:spPr>
          <a:xfrm>
            <a:off x="4278207" y="2837180"/>
            <a:ext cx="7903633" cy="3891280"/>
          </a:xfrm>
          <a:prstGeom prst="rect">
            <a:avLst/>
          </a:prstGeom>
        </p:spPr>
      </p:pic>
      <p:sp>
        <p:nvSpPr>
          <p:cNvPr id="4" name="文本框 3"/>
          <p:cNvSpPr txBox="1"/>
          <p:nvPr/>
        </p:nvSpPr>
        <p:spPr>
          <a:xfrm>
            <a:off x="750993" y="1529927"/>
            <a:ext cx="10602807" cy="2861310"/>
          </a:xfrm>
          <a:prstGeom prst="rect">
            <a:avLst/>
          </a:prstGeom>
          <a:noFill/>
        </p:spPr>
        <p:txBody>
          <a:bodyPr wrap="square" rtlCol="0" anchor="t">
            <a:spAutoFit/>
          </a:bodyPr>
          <a:p>
            <a:pPr fontAlgn="auto">
              <a:lnSpc>
                <a:spcPct val="150000"/>
              </a:lnSpc>
            </a:pPr>
            <a:r>
              <a:rPr lang="zh-CN" altLang="en-US" sz="2400" b="1">
                <a:solidFill>
                  <a:schemeClr val="tx1"/>
                </a:solidFill>
              </a:rPr>
              <a:t>α是什么含义？</a:t>
            </a:r>
            <a:endParaRPr lang="zh-CN" altLang="en-US" sz="2400"/>
          </a:p>
          <a:p>
            <a:pPr fontAlgn="auto">
              <a:lnSpc>
                <a:spcPct val="150000"/>
              </a:lnSpc>
            </a:pPr>
            <a:r>
              <a:rPr lang="zh-CN" altLang="en-US" sz="2400"/>
              <a:t>α在梯度下降算法中被称作为学习率或者步长，可以通过α来控制每一步走的距离，α不能太大也不能太小，太小的话，可能导致迟迟走不到最低点，太大的话，会导致错过最低点！</a:t>
            </a:r>
            <a:endParaRPr lang="zh-CN" altLang="en-US" sz="2400"/>
          </a:p>
          <a:p>
            <a:pPr fontAlgn="auto">
              <a:lnSpc>
                <a:spcPct val="150000"/>
              </a:lnSpc>
            </a:pPr>
            <a:endParaRPr lang="zh-CN" altLang="en-US" sz="2400"/>
          </a:p>
        </p:txBody>
      </p:sp>
      <p:pic>
        <p:nvPicPr>
          <p:cNvPr id="6" name="图片 5"/>
          <p:cNvPicPr>
            <a:picLocks noChangeAspect="1"/>
          </p:cNvPicPr>
          <p:nvPr/>
        </p:nvPicPr>
        <p:blipFill>
          <a:blip r:embed="rId2"/>
          <a:stretch>
            <a:fillRect/>
          </a:stretch>
        </p:blipFill>
        <p:spPr>
          <a:xfrm>
            <a:off x="19473" y="4235027"/>
            <a:ext cx="4597400" cy="2211493"/>
          </a:xfrm>
          <a:prstGeom prst="rect">
            <a:avLst/>
          </a:prstGeom>
        </p:spPr>
      </p:pic>
      <p:sp>
        <p:nvSpPr>
          <p:cNvPr id="27652" name="文本框 8"/>
          <p:cNvSpPr txBox="1"/>
          <p:nvPr/>
        </p:nvSpPr>
        <p:spPr>
          <a:xfrm>
            <a:off x="1032511" y="962660"/>
            <a:ext cx="3573780" cy="501650"/>
          </a:xfrm>
          <a:prstGeom prst="rect">
            <a:avLst/>
          </a:prstGeom>
          <a:noFill/>
          <a:ln w="9525">
            <a:noFill/>
          </a:ln>
        </p:spPr>
        <p:txBody>
          <a:bodyPr wrap="none" anchor="t">
            <a:spAutoFit/>
          </a:bodyPr>
          <a:p>
            <a:pPr algn="l"/>
            <a:r>
              <a:rPr lang="zh-CN" altLang="en-US" sz="2665" dirty="0">
                <a:solidFill>
                  <a:schemeClr val="tx1"/>
                </a:solidFill>
                <a:latin typeface="Calibri" panose="020F0502020204030204" charset="0"/>
                <a:ea typeface="微软雅黑" panose="020B0503020204020204" charset="-122"/>
              </a:rPr>
              <a:t>③梯度下降法求解</a:t>
            </a:r>
            <a:r>
              <a:rPr lang="zh-CN" altLang="en-US" sz="2665" dirty="0">
                <a:solidFill>
                  <a:schemeClr val="tx1"/>
                </a:solidFill>
                <a:latin typeface="Calibri" panose="020F0502020204030204" charset="0"/>
                <a:ea typeface="微软雅黑" panose="020B0503020204020204" charset="-122"/>
                <a:sym typeface="+mn-ea"/>
              </a:rPr>
              <a:t>原理</a:t>
            </a:r>
            <a:endParaRPr lang="zh-CN" altLang="en-US" sz="2665" dirty="0">
              <a:solidFill>
                <a:schemeClr val="tx1"/>
              </a:solidFill>
              <a:latin typeface="Calibri" panose="020F0502020204030204" charset="0"/>
              <a:ea typeface="微软雅黑" panose="020B0503020204020204" charset="-122"/>
              <a:sym typeface="+mn-ea"/>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3"/>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a:off x="6300201" y="5553831"/>
            <a:ext cx="4076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flipV="1">
            <a:off x="6300201" y="2429631"/>
            <a:ext cx="0" cy="3124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6125472" y="5592269"/>
            <a:ext cx="4077583" cy="460375"/>
          </a:xfrm>
          <a:prstGeom prst="rect">
            <a:avLst/>
          </a:prstGeom>
          <a:noFill/>
        </p:spPr>
        <p:txBody>
          <a:bodyPr wrap="square" rtlCol="0">
            <a:spAutoFit/>
          </a:bodyPr>
          <a:lstStyle/>
          <a:p>
            <a:pPr algn="ctr"/>
            <a:r>
              <a:rPr lang="en-US" altLang="zh-TW" sz="2400" dirty="0"/>
              <a:t>No. of parameters updates</a:t>
            </a:r>
            <a:endParaRPr lang="zh-TW" altLang="en-US" sz="2400" dirty="0"/>
          </a:p>
        </p:txBody>
      </p:sp>
      <p:sp>
        <p:nvSpPr>
          <p:cNvPr id="11" name="文字方塊 10"/>
          <p:cNvSpPr txBox="1"/>
          <p:nvPr/>
        </p:nvSpPr>
        <p:spPr>
          <a:xfrm>
            <a:off x="5780531" y="1998523"/>
            <a:ext cx="1143000" cy="460375"/>
          </a:xfrm>
          <a:prstGeom prst="rect">
            <a:avLst/>
          </a:prstGeom>
          <a:noFill/>
        </p:spPr>
        <p:txBody>
          <a:bodyPr wrap="square" rtlCol="0">
            <a:spAutoFit/>
          </a:bodyPr>
          <a:lstStyle/>
          <a:p>
            <a:pPr algn="ctr"/>
            <a:r>
              <a:rPr lang="en-US" altLang="zh-TW" sz="2400" dirty="0"/>
              <a:t>Loss</a:t>
            </a:r>
            <a:endParaRPr lang="zh-TW" altLang="en-US" sz="2400" dirty="0"/>
          </a:p>
        </p:txBody>
      </p:sp>
      <p:sp>
        <p:nvSpPr>
          <p:cNvPr id="12" name="手繪多邊形 11"/>
          <p:cNvSpPr/>
          <p:nvPr/>
        </p:nvSpPr>
        <p:spPr>
          <a:xfrm>
            <a:off x="2116333" y="1712383"/>
            <a:ext cx="3900367" cy="4523185"/>
          </a:xfrm>
          <a:custGeom>
            <a:avLst/>
            <a:gdLst>
              <a:gd name="connsiteX0" fmla="*/ 0 w 3899756"/>
              <a:gd name="connsiteY0" fmla="*/ 2050581 h 4527158"/>
              <a:gd name="connsiteX1" fmla="*/ 514350 w 3899756"/>
              <a:gd name="connsiteY1" fmla="*/ 2964981 h 4527158"/>
              <a:gd name="connsiteX2" fmla="*/ 1257300 w 3899756"/>
              <a:gd name="connsiteY2" fmla="*/ 3403131 h 4527158"/>
              <a:gd name="connsiteX3" fmla="*/ 1733550 w 3899756"/>
              <a:gd name="connsiteY3" fmla="*/ 4527081 h 4527158"/>
              <a:gd name="connsiteX4" fmla="*/ 2266950 w 3899756"/>
              <a:gd name="connsiteY4" fmla="*/ 3345981 h 4527158"/>
              <a:gd name="connsiteX5" fmla="*/ 2552700 w 3899756"/>
              <a:gd name="connsiteY5" fmla="*/ 2641131 h 4527158"/>
              <a:gd name="connsiteX6" fmla="*/ 3162300 w 3899756"/>
              <a:gd name="connsiteY6" fmla="*/ 2488731 h 4527158"/>
              <a:gd name="connsiteX7" fmla="*/ 3829050 w 3899756"/>
              <a:gd name="connsiteY7" fmla="*/ 374181 h 4527158"/>
              <a:gd name="connsiteX8" fmla="*/ 3848100 w 3899756"/>
              <a:gd name="connsiteY8" fmla="*/ 12231 h 4527158"/>
              <a:gd name="connsiteX0-1" fmla="*/ 0 w 3902334"/>
              <a:gd name="connsiteY0-2" fmla="*/ 2047495 h 4524072"/>
              <a:gd name="connsiteX1-3" fmla="*/ 514350 w 3902334"/>
              <a:gd name="connsiteY1-4" fmla="*/ 2961895 h 4524072"/>
              <a:gd name="connsiteX2-5" fmla="*/ 1257300 w 3902334"/>
              <a:gd name="connsiteY2-6" fmla="*/ 3400045 h 4524072"/>
              <a:gd name="connsiteX3-7" fmla="*/ 1733550 w 3902334"/>
              <a:gd name="connsiteY3-8" fmla="*/ 4523995 h 4524072"/>
              <a:gd name="connsiteX4-9" fmla="*/ 2266950 w 3902334"/>
              <a:gd name="connsiteY4-10" fmla="*/ 3342895 h 4524072"/>
              <a:gd name="connsiteX5-11" fmla="*/ 2552700 w 3902334"/>
              <a:gd name="connsiteY5-12" fmla="*/ 2638045 h 4524072"/>
              <a:gd name="connsiteX6-13" fmla="*/ 3124200 w 3902334"/>
              <a:gd name="connsiteY6-14" fmla="*/ 2323720 h 4524072"/>
              <a:gd name="connsiteX7-15" fmla="*/ 3829050 w 3902334"/>
              <a:gd name="connsiteY7-16" fmla="*/ 371095 h 4524072"/>
              <a:gd name="connsiteX8-17" fmla="*/ 3848100 w 3902334"/>
              <a:gd name="connsiteY8-18" fmla="*/ 9145 h 4524072"/>
              <a:gd name="connsiteX0-19" fmla="*/ 0 w 3900367"/>
              <a:gd name="connsiteY0-20" fmla="*/ 2046608 h 4523185"/>
              <a:gd name="connsiteX1-21" fmla="*/ 514350 w 3900367"/>
              <a:gd name="connsiteY1-22" fmla="*/ 2961008 h 4523185"/>
              <a:gd name="connsiteX2-23" fmla="*/ 1257300 w 3900367"/>
              <a:gd name="connsiteY2-24" fmla="*/ 3399158 h 4523185"/>
              <a:gd name="connsiteX3-25" fmla="*/ 1733550 w 3900367"/>
              <a:gd name="connsiteY3-26" fmla="*/ 4523108 h 4523185"/>
              <a:gd name="connsiteX4-27" fmla="*/ 2266950 w 3900367"/>
              <a:gd name="connsiteY4-28" fmla="*/ 3342008 h 4523185"/>
              <a:gd name="connsiteX5-29" fmla="*/ 2552700 w 3900367"/>
              <a:gd name="connsiteY5-30" fmla="*/ 2637158 h 4523185"/>
              <a:gd name="connsiteX6-31" fmla="*/ 3153228 w 3900367"/>
              <a:gd name="connsiteY6-32" fmla="*/ 2264775 h 4523185"/>
              <a:gd name="connsiteX7-33" fmla="*/ 3829050 w 3900367"/>
              <a:gd name="connsiteY7-34" fmla="*/ 370208 h 4523185"/>
              <a:gd name="connsiteX8-35" fmla="*/ 3848100 w 3900367"/>
              <a:gd name="connsiteY8-36" fmla="*/ 8258 h 452318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900367" h="4523185">
                <a:moveTo>
                  <a:pt x="0" y="2046608"/>
                </a:moveTo>
                <a:cubicBezTo>
                  <a:pt x="152400" y="2391095"/>
                  <a:pt x="304800" y="2735583"/>
                  <a:pt x="514350" y="2961008"/>
                </a:cubicBezTo>
                <a:cubicBezTo>
                  <a:pt x="723900" y="3186433"/>
                  <a:pt x="1054100" y="3138808"/>
                  <a:pt x="1257300" y="3399158"/>
                </a:cubicBezTo>
                <a:cubicBezTo>
                  <a:pt x="1460500" y="3659508"/>
                  <a:pt x="1565275" y="4532633"/>
                  <a:pt x="1733550" y="4523108"/>
                </a:cubicBezTo>
                <a:cubicBezTo>
                  <a:pt x="1901825" y="4513583"/>
                  <a:pt x="2130425" y="3656333"/>
                  <a:pt x="2266950" y="3342008"/>
                </a:cubicBezTo>
                <a:cubicBezTo>
                  <a:pt x="2403475" y="3027683"/>
                  <a:pt x="2404987" y="2816697"/>
                  <a:pt x="2552700" y="2637158"/>
                </a:cubicBezTo>
                <a:cubicBezTo>
                  <a:pt x="2700413" y="2457619"/>
                  <a:pt x="2940503" y="2642600"/>
                  <a:pt x="3153228" y="2264775"/>
                </a:cubicBezTo>
                <a:cubicBezTo>
                  <a:pt x="3365953" y="1886950"/>
                  <a:pt x="3713238" y="746294"/>
                  <a:pt x="3829050" y="370208"/>
                </a:cubicBezTo>
                <a:cubicBezTo>
                  <a:pt x="3944862" y="-5878"/>
                  <a:pt x="3895725" y="-17142"/>
                  <a:pt x="3848100" y="8258"/>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75" dirty="0"/>
          </a:p>
        </p:txBody>
      </p:sp>
      <p:cxnSp>
        <p:nvCxnSpPr>
          <p:cNvPr id="14" name="直線單箭頭接點 13"/>
          <p:cNvCxnSpPr>
            <a:endCxn id="12" idx="0"/>
          </p:cNvCxnSpPr>
          <p:nvPr/>
        </p:nvCxnSpPr>
        <p:spPr>
          <a:xfrm flipH="1" flipV="1">
            <a:off x="2116333" y="3758991"/>
            <a:ext cx="817068" cy="1047551"/>
          </a:xfrm>
          <a:prstGeom prst="straightConnector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12" idx="0"/>
            <a:endCxn id="12" idx="7"/>
          </p:cNvCxnSpPr>
          <p:nvPr/>
        </p:nvCxnSpPr>
        <p:spPr>
          <a:xfrm flipV="1">
            <a:off x="2116333" y="2082591"/>
            <a:ext cx="3829051" cy="1676400"/>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a:off x="2964313" y="4768779"/>
            <a:ext cx="1574320" cy="37765"/>
          </a:xfrm>
          <a:prstGeom prst="straightConnector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手繪多邊形 24"/>
          <p:cNvSpPr/>
          <p:nvPr/>
        </p:nvSpPr>
        <p:spPr>
          <a:xfrm>
            <a:off x="6312901" y="1813681"/>
            <a:ext cx="1790700" cy="1758857"/>
          </a:xfrm>
          <a:custGeom>
            <a:avLst/>
            <a:gdLst>
              <a:gd name="connsiteX0" fmla="*/ 0 w 1790700"/>
              <a:gd name="connsiteY0" fmla="*/ 1409700 h 1758857"/>
              <a:gd name="connsiteX1" fmla="*/ 304800 w 1790700"/>
              <a:gd name="connsiteY1" fmla="*/ 1663700 h 1758857"/>
              <a:gd name="connsiteX2" fmla="*/ 1790700 w 1790700"/>
              <a:gd name="connsiteY2" fmla="*/ 0 h 1758857"/>
            </a:gdLst>
            <a:ahLst/>
            <a:cxnLst>
              <a:cxn ang="0">
                <a:pos x="connsiteX0" y="connsiteY0"/>
              </a:cxn>
              <a:cxn ang="0">
                <a:pos x="connsiteX1" y="connsiteY1"/>
              </a:cxn>
              <a:cxn ang="0">
                <a:pos x="connsiteX2" y="connsiteY2"/>
              </a:cxn>
            </a:cxnLst>
            <a:rect l="l" t="t" r="r" b="b"/>
            <a:pathLst>
              <a:path w="1790700" h="1758857">
                <a:moveTo>
                  <a:pt x="0" y="1409700"/>
                </a:moveTo>
                <a:cubicBezTo>
                  <a:pt x="3175" y="1654175"/>
                  <a:pt x="6350" y="1898650"/>
                  <a:pt x="304800" y="1663700"/>
                </a:cubicBezTo>
                <a:cubicBezTo>
                  <a:pt x="603250" y="1428750"/>
                  <a:pt x="1196975" y="714375"/>
                  <a:pt x="1790700" y="0"/>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75"/>
          </a:p>
        </p:txBody>
      </p:sp>
      <p:sp>
        <p:nvSpPr>
          <p:cNvPr id="28" name="手繪多邊形 27"/>
          <p:cNvSpPr/>
          <p:nvPr/>
        </p:nvSpPr>
        <p:spPr>
          <a:xfrm>
            <a:off x="6321048" y="3329295"/>
            <a:ext cx="3935464" cy="1520095"/>
          </a:xfrm>
          <a:custGeom>
            <a:avLst/>
            <a:gdLst>
              <a:gd name="connsiteX0" fmla="*/ 0 w 3935464"/>
              <a:gd name="connsiteY0" fmla="*/ 0 h 1520095"/>
              <a:gd name="connsiteX1" fmla="*/ 293298 w 3935464"/>
              <a:gd name="connsiteY1" fmla="*/ 672861 h 1520095"/>
              <a:gd name="connsiteX2" fmla="*/ 569344 w 3935464"/>
              <a:gd name="connsiteY2" fmla="*/ 1069676 h 1520095"/>
              <a:gd name="connsiteX3" fmla="*/ 1242204 w 3935464"/>
              <a:gd name="connsiteY3" fmla="*/ 1414732 h 1520095"/>
              <a:gd name="connsiteX4" fmla="*/ 3536830 w 3935464"/>
              <a:gd name="connsiteY4" fmla="*/ 1518249 h 1520095"/>
              <a:gd name="connsiteX5" fmla="*/ 3933645 w 3935464"/>
              <a:gd name="connsiteY5" fmla="*/ 1483744 h 1520095"/>
              <a:gd name="connsiteX6" fmla="*/ 3933645 w 3935464"/>
              <a:gd name="connsiteY6" fmla="*/ 1483744 h 152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464" h="1520095">
                <a:moveTo>
                  <a:pt x="0" y="0"/>
                </a:moveTo>
                <a:cubicBezTo>
                  <a:pt x="99203" y="247291"/>
                  <a:pt x="198407" y="494582"/>
                  <a:pt x="293298" y="672861"/>
                </a:cubicBezTo>
                <a:cubicBezTo>
                  <a:pt x="388189" y="851140"/>
                  <a:pt x="411193" y="946031"/>
                  <a:pt x="569344" y="1069676"/>
                </a:cubicBezTo>
                <a:cubicBezTo>
                  <a:pt x="727495" y="1193321"/>
                  <a:pt x="747623" y="1339970"/>
                  <a:pt x="1242204" y="1414732"/>
                </a:cubicBezTo>
                <a:cubicBezTo>
                  <a:pt x="1736785" y="1489494"/>
                  <a:pt x="3088257" y="1506747"/>
                  <a:pt x="3536830" y="1518249"/>
                </a:cubicBezTo>
                <a:cubicBezTo>
                  <a:pt x="3985403" y="1529751"/>
                  <a:pt x="3933645" y="1483744"/>
                  <a:pt x="3933645" y="1483744"/>
                </a:cubicBezTo>
                <a:lnTo>
                  <a:pt x="3933645" y="1483744"/>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75"/>
          </a:p>
        </p:txBody>
      </p:sp>
      <p:sp>
        <p:nvSpPr>
          <p:cNvPr id="29" name="手繪多邊形 28"/>
          <p:cNvSpPr/>
          <p:nvPr/>
        </p:nvSpPr>
        <p:spPr>
          <a:xfrm>
            <a:off x="6303795" y="3329295"/>
            <a:ext cx="3952717" cy="1764955"/>
          </a:xfrm>
          <a:custGeom>
            <a:avLst/>
            <a:gdLst>
              <a:gd name="connsiteX0" fmla="*/ 0 w 4071668"/>
              <a:gd name="connsiteY0" fmla="*/ 0 h 1961190"/>
              <a:gd name="connsiteX1" fmla="*/ 1086929 w 4071668"/>
              <a:gd name="connsiteY1" fmla="*/ 724619 h 1961190"/>
              <a:gd name="connsiteX2" fmla="*/ 3071004 w 4071668"/>
              <a:gd name="connsiteY2" fmla="*/ 1500996 h 1961190"/>
              <a:gd name="connsiteX3" fmla="*/ 3709359 w 4071668"/>
              <a:gd name="connsiteY3" fmla="*/ 1828800 h 1961190"/>
              <a:gd name="connsiteX4" fmla="*/ 3985404 w 4071668"/>
              <a:gd name="connsiteY4" fmla="*/ 1949570 h 1961190"/>
              <a:gd name="connsiteX5" fmla="*/ 4071668 w 4071668"/>
              <a:gd name="connsiteY5" fmla="*/ 1949570 h 19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668" h="1961190">
                <a:moveTo>
                  <a:pt x="0" y="0"/>
                </a:moveTo>
                <a:cubicBezTo>
                  <a:pt x="287547" y="237226"/>
                  <a:pt x="575095" y="474453"/>
                  <a:pt x="1086929" y="724619"/>
                </a:cubicBezTo>
                <a:cubicBezTo>
                  <a:pt x="1598763" y="974785"/>
                  <a:pt x="2633932" y="1316966"/>
                  <a:pt x="3071004" y="1500996"/>
                </a:cubicBezTo>
                <a:cubicBezTo>
                  <a:pt x="3508076" y="1685026"/>
                  <a:pt x="3556959" y="1754038"/>
                  <a:pt x="3709359" y="1828800"/>
                </a:cubicBezTo>
                <a:cubicBezTo>
                  <a:pt x="3861759" y="1903562"/>
                  <a:pt x="3925019" y="1929442"/>
                  <a:pt x="3985404" y="1949570"/>
                </a:cubicBezTo>
                <a:cubicBezTo>
                  <a:pt x="4045789" y="1969698"/>
                  <a:pt x="4058728" y="1959634"/>
                  <a:pt x="4071668" y="1949570"/>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75"/>
          </a:p>
        </p:txBody>
      </p:sp>
      <p:sp>
        <p:nvSpPr>
          <p:cNvPr id="43008" name="手繪多邊形 43007"/>
          <p:cNvSpPr/>
          <p:nvPr/>
        </p:nvSpPr>
        <p:spPr>
          <a:xfrm>
            <a:off x="6338301" y="3363800"/>
            <a:ext cx="3916392" cy="2018581"/>
          </a:xfrm>
          <a:custGeom>
            <a:avLst/>
            <a:gdLst>
              <a:gd name="connsiteX0" fmla="*/ 0 w 3916392"/>
              <a:gd name="connsiteY0" fmla="*/ 0 h 2018581"/>
              <a:gd name="connsiteX1" fmla="*/ 879894 w 3916392"/>
              <a:gd name="connsiteY1" fmla="*/ 931653 h 2018581"/>
              <a:gd name="connsiteX2" fmla="*/ 2104845 w 3916392"/>
              <a:gd name="connsiteY2" fmla="*/ 1777041 h 2018581"/>
              <a:gd name="connsiteX3" fmla="*/ 3916392 w 3916392"/>
              <a:gd name="connsiteY3" fmla="*/ 2018581 h 2018581"/>
            </a:gdLst>
            <a:ahLst/>
            <a:cxnLst>
              <a:cxn ang="0">
                <a:pos x="connsiteX0" y="connsiteY0"/>
              </a:cxn>
              <a:cxn ang="0">
                <a:pos x="connsiteX1" y="connsiteY1"/>
              </a:cxn>
              <a:cxn ang="0">
                <a:pos x="connsiteX2" y="connsiteY2"/>
              </a:cxn>
              <a:cxn ang="0">
                <a:pos x="connsiteX3" y="connsiteY3"/>
              </a:cxn>
            </a:cxnLst>
            <a:rect l="l" t="t" r="r" b="b"/>
            <a:pathLst>
              <a:path w="3916392" h="2018581">
                <a:moveTo>
                  <a:pt x="0" y="0"/>
                </a:moveTo>
                <a:cubicBezTo>
                  <a:pt x="264543" y="317740"/>
                  <a:pt x="529087" y="635480"/>
                  <a:pt x="879894" y="931653"/>
                </a:cubicBezTo>
                <a:cubicBezTo>
                  <a:pt x="1230701" y="1227826"/>
                  <a:pt x="1598762" y="1595886"/>
                  <a:pt x="2104845" y="1777041"/>
                </a:cubicBezTo>
                <a:cubicBezTo>
                  <a:pt x="2610928" y="1958196"/>
                  <a:pt x="3263660" y="1988388"/>
                  <a:pt x="3916392" y="201858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75"/>
          </a:p>
        </p:txBody>
      </p:sp>
      <p:sp>
        <p:nvSpPr>
          <p:cNvPr id="34" name="文字方塊 33"/>
          <p:cNvSpPr txBox="1"/>
          <p:nvPr/>
        </p:nvSpPr>
        <p:spPr>
          <a:xfrm>
            <a:off x="4267425" y="5059391"/>
            <a:ext cx="1143000" cy="460375"/>
          </a:xfrm>
          <a:prstGeom prst="rect">
            <a:avLst/>
          </a:prstGeom>
          <a:noFill/>
        </p:spPr>
        <p:txBody>
          <a:bodyPr wrap="square" rtlCol="0">
            <a:spAutoFit/>
          </a:bodyPr>
          <a:lstStyle/>
          <a:p>
            <a:pPr algn="ctr"/>
            <a:r>
              <a:rPr lang="en-US" altLang="zh-TW" sz="2400" dirty="0"/>
              <a:t>Loss</a:t>
            </a:r>
            <a:endParaRPr lang="zh-TW" altLang="en-US" sz="2400" dirty="0"/>
          </a:p>
        </p:txBody>
      </p:sp>
      <p:sp>
        <p:nvSpPr>
          <p:cNvPr id="43009" name="文字方塊 43008"/>
          <p:cNvSpPr txBox="1"/>
          <p:nvPr/>
        </p:nvSpPr>
        <p:spPr>
          <a:xfrm>
            <a:off x="7351439" y="2686733"/>
            <a:ext cx="2191109" cy="460375"/>
          </a:xfrm>
          <a:prstGeom prst="rect">
            <a:avLst/>
          </a:prstGeom>
          <a:noFill/>
        </p:spPr>
        <p:txBody>
          <a:bodyPr wrap="square" rtlCol="0">
            <a:spAutoFit/>
          </a:bodyPr>
          <a:lstStyle/>
          <a:p>
            <a:r>
              <a:rPr lang="en-US" altLang="zh-TW" sz="2400" dirty="0">
                <a:solidFill>
                  <a:srgbClr val="FFC000"/>
                </a:solidFill>
              </a:rPr>
              <a:t>Very Large</a:t>
            </a:r>
            <a:endParaRPr lang="zh-TW" altLang="en-US" sz="2400" dirty="0">
              <a:solidFill>
                <a:srgbClr val="FFC000"/>
              </a:solidFill>
            </a:endParaRPr>
          </a:p>
        </p:txBody>
      </p:sp>
      <p:sp>
        <p:nvSpPr>
          <p:cNvPr id="36" name="文字方塊 35"/>
          <p:cNvSpPr txBox="1"/>
          <p:nvPr/>
        </p:nvSpPr>
        <p:spPr>
          <a:xfrm>
            <a:off x="6475307" y="4487333"/>
            <a:ext cx="1308947" cy="460375"/>
          </a:xfrm>
          <a:prstGeom prst="rect">
            <a:avLst/>
          </a:prstGeom>
          <a:noFill/>
        </p:spPr>
        <p:txBody>
          <a:bodyPr wrap="square" rtlCol="0">
            <a:spAutoFit/>
          </a:bodyPr>
          <a:lstStyle/>
          <a:p>
            <a:r>
              <a:rPr lang="en-US" altLang="zh-TW" sz="2400" dirty="0">
                <a:solidFill>
                  <a:srgbClr val="00B050"/>
                </a:solidFill>
              </a:rPr>
              <a:t>Large</a:t>
            </a:r>
            <a:endParaRPr lang="zh-TW" altLang="en-US" sz="2400" dirty="0">
              <a:solidFill>
                <a:srgbClr val="00B050"/>
              </a:solidFill>
            </a:endParaRPr>
          </a:p>
        </p:txBody>
      </p:sp>
      <p:sp>
        <p:nvSpPr>
          <p:cNvPr id="38" name="文字方塊 37"/>
          <p:cNvSpPr txBox="1"/>
          <p:nvPr/>
        </p:nvSpPr>
        <p:spPr>
          <a:xfrm>
            <a:off x="8212667" y="3858260"/>
            <a:ext cx="1174327" cy="460375"/>
          </a:xfrm>
          <a:prstGeom prst="rect">
            <a:avLst/>
          </a:prstGeom>
          <a:noFill/>
        </p:spPr>
        <p:txBody>
          <a:bodyPr wrap="square" rtlCol="0">
            <a:spAutoFit/>
          </a:bodyPr>
          <a:lstStyle/>
          <a:p>
            <a:r>
              <a:rPr lang="en-US" altLang="zh-TW" sz="2400" dirty="0">
                <a:solidFill>
                  <a:srgbClr val="0000FF"/>
                </a:solidFill>
              </a:rPr>
              <a:t>small</a:t>
            </a:r>
            <a:endParaRPr lang="en-US" altLang="zh-TW" sz="2400" dirty="0">
              <a:solidFill>
                <a:srgbClr val="0000FF"/>
              </a:solidFill>
            </a:endParaRPr>
          </a:p>
        </p:txBody>
      </p:sp>
      <p:sp>
        <p:nvSpPr>
          <p:cNvPr id="39" name="文字方塊 38"/>
          <p:cNvSpPr txBox="1"/>
          <p:nvPr/>
        </p:nvSpPr>
        <p:spPr>
          <a:xfrm>
            <a:off x="10143067" y="5059680"/>
            <a:ext cx="1594273" cy="460375"/>
          </a:xfrm>
          <a:prstGeom prst="rect">
            <a:avLst/>
          </a:prstGeom>
          <a:noFill/>
        </p:spPr>
        <p:txBody>
          <a:bodyPr wrap="square" rtlCol="0">
            <a:spAutoFit/>
          </a:bodyPr>
          <a:lstStyle/>
          <a:p>
            <a:r>
              <a:rPr lang="en-US" altLang="zh-TW" sz="2400" dirty="0">
                <a:solidFill>
                  <a:srgbClr val="FF0000"/>
                </a:solidFill>
              </a:rPr>
              <a:t>Just make</a:t>
            </a:r>
            <a:endParaRPr lang="zh-TW" altLang="en-US" sz="2400" dirty="0">
              <a:solidFill>
                <a:srgbClr val="FF0000"/>
              </a:solidFill>
            </a:endParaRPr>
          </a:p>
        </p:txBody>
      </p:sp>
      <p:graphicFrame>
        <p:nvGraphicFramePr>
          <p:cNvPr id="21" name="Object 12"/>
          <p:cNvGraphicFramePr>
            <a:graphicFrameLocks noChangeAspect="1"/>
          </p:cNvGraphicFramePr>
          <p:nvPr/>
        </p:nvGraphicFramePr>
        <p:xfrm>
          <a:off x="8452485" y="1998452"/>
          <a:ext cx="3162300" cy="573087"/>
        </p:xfrm>
        <a:graphic>
          <a:graphicData uri="http://schemas.openxmlformats.org/presentationml/2006/ole">
            <mc:AlternateContent xmlns:mc="http://schemas.openxmlformats.org/markup-compatibility/2006">
              <mc:Choice xmlns:v="urn:schemas-microsoft-com:vml" Requires="v">
                <p:oleObj spid="_x0000_s6189" name="方程式" r:id="rId1" imgW="30175200" imgH="5486400" progId="Equation.3">
                  <p:embed/>
                </p:oleObj>
              </mc:Choice>
              <mc:Fallback>
                <p:oleObj name="方程式" r:id="rId1" imgW="30175200" imgH="5486400" progId="Equation.3">
                  <p:embed/>
                  <p:pic>
                    <p:nvPicPr>
                      <p:cNvPr id="0" name="Object 12"/>
                      <p:cNvPicPr>
                        <a:picLocks noChangeAspect="1" noChangeArrowheads="1"/>
                      </p:cNvPicPr>
                      <p:nvPr/>
                    </p:nvPicPr>
                    <p:blipFill>
                      <a:blip r:embed="rId2"/>
                      <a:srcRect/>
                      <a:stretch>
                        <a:fillRect/>
                      </a:stretch>
                    </p:blipFill>
                    <p:spPr bwMode="auto">
                      <a:xfrm>
                        <a:off x="8452485" y="1998452"/>
                        <a:ext cx="3162300" cy="573087"/>
                      </a:xfrm>
                      <a:prstGeom prst="rect">
                        <a:avLst/>
                      </a:prstGeom>
                      <a:noFill/>
                    </p:spPr>
                  </p:pic>
                </p:oleObj>
              </mc:Fallback>
            </mc:AlternateContent>
          </a:graphicData>
        </a:graphic>
      </p:graphicFrame>
      <p:sp>
        <p:nvSpPr>
          <p:cNvPr id="22" name="內容版面配置區 2"/>
          <p:cNvSpPr txBox="1"/>
          <p:nvPr/>
        </p:nvSpPr>
        <p:spPr>
          <a:xfrm>
            <a:off x="6674283" y="1294064"/>
            <a:ext cx="5139239" cy="7041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t>Set the learning rate </a:t>
            </a:r>
            <a:r>
              <a:rPr lang="el-GR" altLang="zh-TW" dirty="0"/>
              <a:t>η</a:t>
            </a:r>
            <a:r>
              <a:rPr lang="en-US" altLang="zh-TW" dirty="0"/>
              <a:t> carefully</a:t>
            </a:r>
            <a:endParaRPr lang="zh-TW" altLang="en-US" dirty="0"/>
          </a:p>
        </p:txBody>
      </p:sp>
      <p:sp>
        <p:nvSpPr>
          <p:cNvPr id="3" name="矩形 2"/>
          <p:cNvSpPr/>
          <p:nvPr/>
        </p:nvSpPr>
        <p:spPr>
          <a:xfrm>
            <a:off x="1781003" y="1813681"/>
            <a:ext cx="4048269" cy="1198880"/>
          </a:xfrm>
          <a:prstGeom prst="rect">
            <a:avLst/>
          </a:prstGeom>
        </p:spPr>
        <p:txBody>
          <a:bodyPr wrap="square">
            <a:spAutoFit/>
          </a:bodyPr>
          <a:lstStyle/>
          <a:p>
            <a:r>
              <a:rPr lang="en-US" altLang="zh-TW" sz="2400" dirty="0"/>
              <a:t>If there are more than three parameters, you cannot visualize this.</a:t>
            </a:r>
            <a:endParaRPr lang="zh-TW" altLang="en-US" sz="2400" dirty="0"/>
          </a:p>
        </p:txBody>
      </p:sp>
      <p:sp>
        <p:nvSpPr>
          <p:cNvPr id="23" name="矩形 22"/>
          <p:cNvSpPr/>
          <p:nvPr/>
        </p:nvSpPr>
        <p:spPr>
          <a:xfrm>
            <a:off x="5829271" y="6134169"/>
            <a:ext cx="4757604" cy="460375"/>
          </a:xfrm>
          <a:prstGeom prst="rect">
            <a:avLst/>
          </a:prstGeom>
        </p:spPr>
        <p:txBody>
          <a:bodyPr wrap="square">
            <a:spAutoFit/>
          </a:bodyPr>
          <a:lstStyle/>
          <a:p>
            <a:pPr algn="ctr"/>
            <a:r>
              <a:rPr lang="en-US" altLang="zh-TW" sz="2400" dirty="0">
                <a:solidFill>
                  <a:srgbClr val="FF0000"/>
                </a:solidFill>
              </a:rPr>
              <a:t>But you can always visualize this.</a:t>
            </a:r>
            <a:endParaRPr lang="zh-TW" altLang="en-US" sz="2400" dirty="0">
              <a:solidFill>
                <a:srgbClr val="FF0000"/>
              </a:solidFill>
            </a:endParaRPr>
          </a:p>
        </p:txBody>
      </p:sp>
      <p:cxnSp>
        <p:nvCxnSpPr>
          <p:cNvPr id="24" name="直線單箭頭接點 23"/>
          <p:cNvCxnSpPr>
            <a:stCxn id="12" idx="1"/>
          </p:cNvCxnSpPr>
          <p:nvPr/>
        </p:nvCxnSpPr>
        <p:spPr>
          <a:xfrm flipH="1" flipV="1">
            <a:off x="2127027" y="3772043"/>
            <a:ext cx="503656" cy="901349"/>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2" idx="2"/>
          </p:cNvCxnSpPr>
          <p:nvPr/>
        </p:nvCxnSpPr>
        <p:spPr>
          <a:xfrm flipH="1" flipV="1">
            <a:off x="2603713" y="4673392"/>
            <a:ext cx="769920" cy="438149"/>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2" idx="3"/>
          </p:cNvCxnSpPr>
          <p:nvPr/>
        </p:nvCxnSpPr>
        <p:spPr>
          <a:xfrm flipH="1" flipV="1">
            <a:off x="3355755" y="5094251"/>
            <a:ext cx="494128" cy="114124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flipV="1">
            <a:off x="2045488" y="3811908"/>
            <a:ext cx="262523" cy="561183"/>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flipV="1">
            <a:off x="2300996" y="4374132"/>
            <a:ext cx="271805" cy="426407"/>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flipV="1">
            <a:off x="2565615" y="4784076"/>
            <a:ext cx="342517" cy="236763"/>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H="1" flipV="1">
            <a:off x="2860768" y="4980692"/>
            <a:ext cx="395993" cy="192600"/>
          </a:xfrm>
          <a:prstGeom prst="straightConnector1">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V="1">
            <a:off x="2950655" y="4630085"/>
            <a:ext cx="1571228" cy="43231"/>
          </a:xfrm>
          <a:prstGeom prst="straightConnector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652" name="文本框 8"/>
          <p:cNvSpPr txBox="1"/>
          <p:nvPr/>
        </p:nvSpPr>
        <p:spPr>
          <a:xfrm>
            <a:off x="1032511" y="962660"/>
            <a:ext cx="3573780" cy="501650"/>
          </a:xfrm>
          <a:prstGeom prst="rect">
            <a:avLst/>
          </a:prstGeom>
          <a:noFill/>
          <a:ln w="9525">
            <a:noFill/>
          </a:ln>
        </p:spPr>
        <p:txBody>
          <a:bodyPr wrap="none" anchor="t">
            <a:spAutoFit/>
          </a:bodyPr>
          <a:p>
            <a:pPr algn="l"/>
            <a:r>
              <a:rPr lang="zh-CN" altLang="en-US" sz="2665" dirty="0">
                <a:solidFill>
                  <a:schemeClr val="tx1"/>
                </a:solidFill>
                <a:latin typeface="Calibri" panose="020F0502020204030204" charset="0"/>
                <a:ea typeface="微软雅黑" panose="020B0503020204020204" charset="-122"/>
              </a:rPr>
              <a:t>③梯度下降法求解</a:t>
            </a:r>
            <a:r>
              <a:rPr lang="zh-CN" altLang="en-US" sz="2665" dirty="0">
                <a:solidFill>
                  <a:schemeClr val="tx1"/>
                </a:solidFill>
                <a:latin typeface="Calibri" panose="020F0502020204030204" charset="0"/>
                <a:ea typeface="微软雅黑" panose="020B0503020204020204" charset="-122"/>
                <a:sym typeface="+mn-ea"/>
              </a:rPr>
              <a:t>原理</a:t>
            </a:r>
            <a:endParaRPr lang="zh-CN" altLang="en-US" sz="2665" dirty="0">
              <a:solidFill>
                <a:schemeClr val="tx1"/>
              </a:solidFill>
              <a:latin typeface="Calibri" panose="020F0502020204030204" charset="0"/>
              <a:ea typeface="微软雅黑" panose="020B0503020204020204" charset="-122"/>
              <a:sym typeface="+mn-ea"/>
            </a:endParaRPr>
          </a:p>
        </p:txBody>
      </p:sp>
      <p:sp>
        <p:nvSpPr>
          <p:cNvPr id="6"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00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bldLvl="0" animBg="1"/>
      <p:bldP spid="25" grpId="0" bldLvl="0" animBg="1"/>
      <p:bldP spid="28" grpId="0" bldLvl="0" animBg="1"/>
      <p:bldP spid="29" grpId="0" bldLvl="0" animBg="1"/>
      <p:bldP spid="43008" grpId="0" bldLvl="0" animBg="1"/>
      <p:bldP spid="34" grpId="0"/>
      <p:bldP spid="43009" grpId="0"/>
      <p:bldP spid="36" grpId="0"/>
      <p:bldP spid="38" grpId="0"/>
      <p:bldP spid="39" grpId="0"/>
      <p:bldP spid="3" grpId="0"/>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0" y="3517053"/>
            <a:ext cx="6046893" cy="3216487"/>
          </a:xfrm>
          <a:prstGeom prst="rect">
            <a:avLst/>
          </a:prstGeom>
        </p:spPr>
      </p:pic>
      <p:pic>
        <p:nvPicPr>
          <p:cNvPr id="4" name="图片 3"/>
          <p:cNvPicPr>
            <a:picLocks noChangeAspect="1"/>
          </p:cNvPicPr>
          <p:nvPr/>
        </p:nvPicPr>
        <p:blipFill>
          <a:blip r:embed="rId2"/>
          <a:stretch>
            <a:fillRect/>
          </a:stretch>
        </p:blipFill>
        <p:spPr>
          <a:xfrm>
            <a:off x="5933440" y="3418840"/>
            <a:ext cx="6243320" cy="3314700"/>
          </a:xfrm>
          <a:prstGeom prst="rect">
            <a:avLst/>
          </a:prstGeom>
        </p:spPr>
      </p:pic>
      <p:sp>
        <p:nvSpPr>
          <p:cNvPr id="6" name="文本框 5"/>
          <p:cNvSpPr txBox="1"/>
          <p:nvPr/>
        </p:nvSpPr>
        <p:spPr>
          <a:xfrm>
            <a:off x="838200" y="1303867"/>
            <a:ext cx="10360660" cy="1938020"/>
          </a:xfrm>
          <a:prstGeom prst="rect">
            <a:avLst/>
          </a:prstGeom>
          <a:noFill/>
        </p:spPr>
        <p:txBody>
          <a:bodyPr wrap="square" rtlCol="0" anchor="t">
            <a:spAutoFit/>
          </a:bodyPr>
          <a:p>
            <a:pPr fontAlgn="auto">
              <a:lnSpc>
                <a:spcPct val="150000"/>
              </a:lnSpc>
            </a:pPr>
            <a:r>
              <a:rPr lang="zh-CN" altLang="en-US" sz="2000">
                <a:solidFill>
                  <a:schemeClr val="tx1"/>
                </a:solidFill>
              </a:rPr>
              <a:t>超参数学习率：</a:t>
            </a:r>
            <a:endParaRPr lang="zh-CN" altLang="en-US" sz="2000">
              <a:solidFill>
                <a:schemeClr val="tx1"/>
              </a:solidFill>
            </a:endParaRPr>
          </a:p>
          <a:p>
            <a:pPr fontAlgn="auto">
              <a:lnSpc>
                <a:spcPct val="150000"/>
              </a:lnSpc>
            </a:pPr>
            <a:r>
              <a:rPr lang="zh-CN" altLang="en-US" sz="2000" b="1">
                <a:solidFill>
                  <a:srgbClr val="C00000"/>
                </a:solidFill>
              </a:rPr>
              <a:t>学习率太低</a:t>
            </a:r>
            <a:r>
              <a:rPr lang="zh-CN" altLang="en-US" sz="2000">
                <a:solidFill>
                  <a:schemeClr val="tx1"/>
                </a:solidFill>
              </a:rPr>
              <a:t>，算法需要经过大量迭代才能收敛，这将耗费很长时间。</a:t>
            </a:r>
            <a:endParaRPr lang="zh-CN" altLang="en-US" sz="2000" b="1">
              <a:solidFill>
                <a:srgbClr val="C00000"/>
              </a:solidFill>
            </a:endParaRPr>
          </a:p>
          <a:p>
            <a:pPr fontAlgn="auto">
              <a:lnSpc>
                <a:spcPct val="150000"/>
              </a:lnSpc>
            </a:pPr>
            <a:r>
              <a:rPr lang="zh-CN" altLang="en-US" sz="2000" b="1">
                <a:solidFill>
                  <a:srgbClr val="C00000"/>
                </a:solidFill>
              </a:rPr>
              <a:t>学习率太高</a:t>
            </a:r>
            <a:r>
              <a:rPr lang="zh-CN" altLang="en-US" sz="2000"/>
              <a:t>，那你可能会越过山谷直接到达山的另一边，甚至有可能比之前的起点还要高，会导致算法发散，值越来越大，最后无法找到好的解决方案。</a:t>
            </a:r>
            <a:endParaRPr lang="zh-CN" altLang="en-US" sz="2000"/>
          </a:p>
        </p:txBody>
      </p:sp>
      <p:sp>
        <p:nvSpPr>
          <p:cNvPr id="27652" name="文本框 8"/>
          <p:cNvSpPr txBox="1"/>
          <p:nvPr/>
        </p:nvSpPr>
        <p:spPr>
          <a:xfrm>
            <a:off x="838201" y="802005"/>
            <a:ext cx="3573780" cy="501650"/>
          </a:xfrm>
          <a:prstGeom prst="rect">
            <a:avLst/>
          </a:prstGeom>
          <a:noFill/>
          <a:ln w="9525">
            <a:noFill/>
          </a:ln>
        </p:spPr>
        <p:txBody>
          <a:bodyPr wrap="none" anchor="t">
            <a:spAutoFit/>
          </a:bodyPr>
          <a:p>
            <a:pPr algn="l"/>
            <a:r>
              <a:rPr lang="zh-CN" altLang="en-US" sz="2665" dirty="0">
                <a:solidFill>
                  <a:schemeClr val="tx1"/>
                </a:solidFill>
                <a:latin typeface="Calibri" panose="020F0502020204030204" charset="0"/>
                <a:ea typeface="微软雅黑" panose="020B0503020204020204" charset="-122"/>
              </a:rPr>
              <a:t>③梯度下降法求解</a:t>
            </a:r>
            <a:r>
              <a:rPr lang="zh-CN" altLang="en-US" sz="2665" dirty="0">
                <a:solidFill>
                  <a:schemeClr val="tx1"/>
                </a:solidFill>
                <a:latin typeface="Calibri" panose="020F0502020204030204" charset="0"/>
                <a:ea typeface="微软雅黑" panose="020B0503020204020204" charset="-122"/>
                <a:sym typeface="+mn-ea"/>
              </a:rPr>
              <a:t>原理</a:t>
            </a:r>
            <a:endParaRPr lang="zh-CN" altLang="en-US" sz="2665" dirty="0">
              <a:solidFill>
                <a:schemeClr val="tx1"/>
              </a:solidFill>
              <a:latin typeface="Calibri" panose="020F0502020204030204" charset="0"/>
              <a:ea typeface="微软雅黑" panose="020B0503020204020204" charset="-122"/>
              <a:sym typeface="+mn-ea"/>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l="831" t="706" r="947"/>
          <a:stretch>
            <a:fillRect/>
          </a:stretch>
        </p:blipFill>
        <p:spPr>
          <a:xfrm>
            <a:off x="198120" y="1967653"/>
            <a:ext cx="11794913" cy="4589780"/>
          </a:xfrm>
          <a:prstGeom prst="rect">
            <a:avLst/>
          </a:prstGeom>
        </p:spPr>
      </p:pic>
      <p:sp>
        <p:nvSpPr>
          <p:cNvPr id="27652" name="文本框 8"/>
          <p:cNvSpPr txBox="1"/>
          <p:nvPr/>
        </p:nvSpPr>
        <p:spPr>
          <a:xfrm>
            <a:off x="1032511" y="962660"/>
            <a:ext cx="3573780" cy="501650"/>
          </a:xfrm>
          <a:prstGeom prst="rect">
            <a:avLst/>
          </a:prstGeom>
          <a:noFill/>
          <a:ln w="9525">
            <a:noFill/>
          </a:ln>
        </p:spPr>
        <p:txBody>
          <a:bodyPr wrap="none" anchor="t">
            <a:spAutoFit/>
          </a:bodyPr>
          <a:p>
            <a:pPr algn="l"/>
            <a:r>
              <a:rPr lang="zh-CN" altLang="en-US" sz="2665" dirty="0">
                <a:solidFill>
                  <a:schemeClr val="tx1"/>
                </a:solidFill>
                <a:latin typeface="Calibri" panose="020F0502020204030204" charset="0"/>
                <a:ea typeface="微软雅黑" panose="020B0503020204020204" charset="-122"/>
              </a:rPr>
              <a:t>③梯度下降法求解</a:t>
            </a:r>
            <a:r>
              <a:rPr lang="zh-CN" altLang="en-US" sz="2665" dirty="0">
                <a:solidFill>
                  <a:schemeClr val="tx1"/>
                </a:solidFill>
                <a:latin typeface="Calibri" panose="020F0502020204030204" charset="0"/>
                <a:ea typeface="微软雅黑" panose="020B0503020204020204" charset="-122"/>
                <a:sym typeface="+mn-ea"/>
              </a:rPr>
              <a:t>原理</a:t>
            </a:r>
            <a:endParaRPr lang="zh-CN" altLang="en-US" sz="2665" dirty="0">
              <a:solidFill>
                <a:schemeClr val="tx1"/>
              </a:solidFill>
              <a:latin typeface="Calibri" panose="020F0502020204030204" charset="0"/>
              <a:ea typeface="微软雅黑" panose="020B0503020204020204" charset="-122"/>
              <a:sym typeface="+mn-ea"/>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r="2846"/>
          <a:stretch>
            <a:fillRect/>
          </a:stretch>
        </p:blipFill>
        <p:spPr>
          <a:xfrm>
            <a:off x="168487" y="1797473"/>
            <a:ext cx="11935460" cy="4915747"/>
          </a:xfrm>
          <a:prstGeom prst="rect">
            <a:avLst/>
          </a:prstGeom>
        </p:spPr>
      </p:pic>
      <p:sp>
        <p:nvSpPr>
          <p:cNvPr id="5" name="文本框 8"/>
          <p:cNvSpPr txBox="1"/>
          <p:nvPr/>
        </p:nvSpPr>
        <p:spPr>
          <a:xfrm>
            <a:off x="1032511" y="962660"/>
            <a:ext cx="3573780" cy="501650"/>
          </a:xfrm>
          <a:prstGeom prst="rect">
            <a:avLst/>
          </a:prstGeom>
          <a:noFill/>
          <a:ln w="9525">
            <a:noFill/>
          </a:ln>
        </p:spPr>
        <p:txBody>
          <a:bodyPr wrap="none" anchor="t">
            <a:spAutoFit/>
          </a:bodyPr>
          <a:p>
            <a:pPr algn="l"/>
            <a:r>
              <a:rPr lang="zh-CN" altLang="en-US" sz="2665" dirty="0">
                <a:solidFill>
                  <a:schemeClr val="tx1"/>
                </a:solidFill>
                <a:latin typeface="Calibri" panose="020F0502020204030204" charset="0"/>
                <a:ea typeface="微软雅黑" panose="020B0503020204020204" charset="-122"/>
              </a:rPr>
              <a:t>③梯度下降法求解</a:t>
            </a:r>
            <a:r>
              <a:rPr lang="zh-CN" altLang="en-US" sz="2665" dirty="0">
                <a:solidFill>
                  <a:schemeClr val="tx1"/>
                </a:solidFill>
                <a:latin typeface="Calibri" panose="020F0502020204030204" charset="0"/>
                <a:ea typeface="微软雅黑" panose="020B0503020204020204" charset="-122"/>
                <a:sym typeface="+mn-ea"/>
              </a:rPr>
              <a:t>原理</a:t>
            </a:r>
            <a:endParaRPr lang="zh-CN" altLang="en-US" sz="2665" dirty="0">
              <a:solidFill>
                <a:schemeClr val="tx1"/>
              </a:solidFill>
              <a:latin typeface="Calibri" panose="020F0502020204030204" charset="0"/>
              <a:ea typeface="微软雅黑" panose="020B0503020204020204" charset="-122"/>
              <a:sym typeface="+mn-ea"/>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a:t>
            </a:r>
            <a:r>
              <a:rPr lang="en-US"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梯度下降法解线性回归</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b="2753"/>
          <a:stretch>
            <a:fillRect/>
          </a:stretch>
        </p:blipFill>
        <p:spPr>
          <a:xfrm>
            <a:off x="909320" y="1333500"/>
            <a:ext cx="9832340" cy="5394113"/>
          </a:xfrm>
          <a:prstGeom prst="rect">
            <a:avLst/>
          </a:prstGeom>
        </p:spPr>
      </p:pic>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6.4 </a:t>
            </a:r>
            <a:r>
              <a:rPr lang="zh-CN" altLang="en-US" spc="0" dirty="0">
                <a:solidFill>
                  <a:schemeClr val="accent1"/>
                </a:solidFill>
                <a:latin typeface="Arial" panose="020B0604020202020204" pitchFamily="34" charset="0"/>
                <a:ea typeface="方正黑体简体" panose="02000000000000000000" charset="-122"/>
                <a:sym typeface="+mn-ea"/>
              </a:rPr>
              <a:t>其他梯度下降法</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19081" y="2920369"/>
            <a:ext cx="4800001" cy="3600000"/>
          </a:xfrm>
          <a:prstGeom prst="rect">
            <a:avLst/>
          </a:prstGeom>
        </p:spPr>
      </p:pic>
      <p:pic>
        <p:nvPicPr>
          <p:cNvPr id="4" name="內容版面配置區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950929"/>
            <a:ext cx="4800000" cy="3600000"/>
          </a:xfrm>
          <a:prstGeom prst="rect">
            <a:avLst/>
          </a:prstGeom>
        </p:spPr>
      </p:pic>
      <p:sp>
        <p:nvSpPr>
          <p:cNvPr id="6" name="文字方塊 5"/>
          <p:cNvSpPr txBox="1"/>
          <p:nvPr/>
        </p:nvSpPr>
        <p:spPr>
          <a:xfrm>
            <a:off x="2115165" y="1938009"/>
            <a:ext cx="3438524" cy="460375"/>
          </a:xfrm>
          <a:prstGeom prst="rect">
            <a:avLst/>
          </a:prstGeom>
          <a:noFill/>
        </p:spPr>
        <p:txBody>
          <a:bodyPr wrap="square" rtlCol="0">
            <a:spAutoFit/>
          </a:bodyPr>
          <a:lstStyle/>
          <a:p>
            <a:r>
              <a:rPr lang="en-US" altLang="zh-TW" sz="2400" b="1" i="1" u="sng" dirty="0"/>
              <a:t>Gradient Descent</a:t>
            </a:r>
            <a:endParaRPr lang="zh-TW" altLang="en-US" sz="2400" b="1" i="1" u="sng" dirty="0"/>
          </a:p>
        </p:txBody>
      </p:sp>
      <p:sp>
        <p:nvSpPr>
          <p:cNvPr id="7" name="文字方塊 6"/>
          <p:cNvSpPr txBox="1"/>
          <p:nvPr/>
        </p:nvSpPr>
        <p:spPr>
          <a:xfrm>
            <a:off x="5829300" y="1413510"/>
            <a:ext cx="5897880" cy="460375"/>
          </a:xfrm>
          <a:prstGeom prst="rect">
            <a:avLst/>
          </a:prstGeom>
          <a:noFill/>
        </p:spPr>
        <p:txBody>
          <a:bodyPr wrap="square" rtlCol="0">
            <a:spAutoFit/>
          </a:bodyPr>
          <a:lstStyle/>
          <a:p>
            <a:pPr algn="ctr"/>
            <a:r>
              <a:rPr lang="en-US" altLang="zh-TW" sz="2400" b="1" i="1" u="sng" dirty="0">
                <a:solidFill>
                  <a:srgbClr val="C00000"/>
                </a:solidFill>
              </a:rPr>
              <a:t>S</a:t>
            </a:r>
            <a:r>
              <a:rPr lang="en-US" altLang="zh-TW" sz="2400" b="1" i="1" u="sng" dirty="0"/>
              <a:t>tochastic </a:t>
            </a:r>
            <a:r>
              <a:rPr lang="en-US" altLang="zh-TW" sz="2400" b="1" i="1" u="sng" dirty="0">
                <a:solidFill>
                  <a:srgbClr val="C00000"/>
                </a:solidFill>
              </a:rPr>
              <a:t>G</a:t>
            </a:r>
            <a:r>
              <a:rPr lang="en-US" altLang="zh-TW" sz="2400" b="1" i="1" u="sng" dirty="0"/>
              <a:t>radient </a:t>
            </a:r>
            <a:r>
              <a:rPr lang="en-US" altLang="zh-TW" sz="2400" b="1" i="1" u="sng" dirty="0">
                <a:solidFill>
                  <a:srgbClr val="C00000"/>
                </a:solidFill>
              </a:rPr>
              <a:t>D</a:t>
            </a:r>
            <a:r>
              <a:rPr lang="en-US" altLang="zh-TW" sz="2400" b="1" i="1" u="sng" dirty="0"/>
              <a:t>escent</a:t>
            </a:r>
            <a:endParaRPr lang="zh-TW" altLang="en-US" sz="2400" b="1" i="1" u="sng" dirty="0"/>
          </a:p>
        </p:txBody>
      </p:sp>
      <p:sp>
        <p:nvSpPr>
          <p:cNvPr id="8" name="文字方塊 7"/>
          <p:cNvSpPr txBox="1"/>
          <p:nvPr/>
        </p:nvSpPr>
        <p:spPr>
          <a:xfrm>
            <a:off x="6742179" y="5501129"/>
            <a:ext cx="1760443" cy="82994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t>See all examples</a:t>
            </a:r>
            <a:endParaRPr lang="zh-TW" altLang="en-US" sz="2400" dirty="0"/>
          </a:p>
        </p:txBody>
      </p:sp>
      <p:sp>
        <p:nvSpPr>
          <p:cNvPr id="9" name="文字方塊 8"/>
          <p:cNvSpPr txBox="1"/>
          <p:nvPr/>
        </p:nvSpPr>
        <p:spPr>
          <a:xfrm>
            <a:off x="2832383" y="3685004"/>
            <a:ext cx="1698171" cy="82994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See all examples</a:t>
            </a:r>
            <a:endParaRPr lang="zh-TW" altLang="en-US" sz="2400" dirty="0"/>
          </a:p>
        </p:txBody>
      </p:sp>
      <p:sp>
        <p:nvSpPr>
          <p:cNvPr id="11" name="文字方塊 10"/>
          <p:cNvSpPr txBox="1"/>
          <p:nvPr/>
        </p:nvSpPr>
        <p:spPr>
          <a:xfrm>
            <a:off x="6785587" y="3591069"/>
            <a:ext cx="1807163" cy="119888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400" dirty="0"/>
              <a:t>See only one example</a:t>
            </a:r>
            <a:endParaRPr lang="zh-TW" altLang="en-US" sz="2400" dirty="0"/>
          </a:p>
        </p:txBody>
      </p:sp>
      <p:cxnSp>
        <p:nvCxnSpPr>
          <p:cNvPr id="14" name="直線單箭頭接點 13"/>
          <p:cNvCxnSpPr>
            <a:endCxn id="8" idx="3"/>
          </p:cNvCxnSpPr>
          <p:nvPr/>
        </p:nvCxnSpPr>
        <p:spPr>
          <a:xfrm flipH="1">
            <a:off x="11337263" y="7473228"/>
            <a:ext cx="195235" cy="4154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2331831" y="2394263"/>
            <a:ext cx="3306115" cy="829945"/>
          </a:xfrm>
          <a:prstGeom prst="rect">
            <a:avLst/>
          </a:prstGeom>
          <a:noFill/>
        </p:spPr>
        <p:txBody>
          <a:bodyPr wrap="square" rtlCol="0">
            <a:spAutoFit/>
          </a:bodyPr>
          <a:lstStyle/>
          <a:p>
            <a:r>
              <a:rPr lang="en-US" altLang="zh-TW" sz="2400" dirty="0"/>
              <a:t>Update after seeing all examples</a:t>
            </a:r>
            <a:endParaRPr lang="zh-TW" altLang="en-US" sz="2400" dirty="0"/>
          </a:p>
        </p:txBody>
      </p:sp>
      <p:sp>
        <p:nvSpPr>
          <p:cNvPr id="18" name="文字方塊 17"/>
          <p:cNvSpPr txBox="1"/>
          <p:nvPr/>
        </p:nvSpPr>
        <p:spPr>
          <a:xfrm>
            <a:off x="6517307" y="2344096"/>
            <a:ext cx="4008467" cy="829945"/>
          </a:xfrm>
          <a:prstGeom prst="rect">
            <a:avLst/>
          </a:prstGeom>
          <a:noFill/>
        </p:spPr>
        <p:txBody>
          <a:bodyPr wrap="square" rtlCol="0">
            <a:spAutoFit/>
          </a:bodyPr>
          <a:lstStyle/>
          <a:p>
            <a:r>
              <a:rPr lang="en-US" altLang="zh-TW" sz="2400" dirty="0"/>
              <a:t>If there are 20 examples, </a:t>
            </a:r>
            <a:endParaRPr lang="en-US" altLang="zh-TW" sz="2400" dirty="0"/>
          </a:p>
          <a:p>
            <a:r>
              <a:rPr lang="en-US" altLang="zh-TW" sz="2400" dirty="0"/>
              <a:t>20 times faster.</a:t>
            </a:r>
            <a:endParaRPr lang="zh-TW" altLang="en-US" sz="2400" dirty="0"/>
          </a:p>
        </p:txBody>
      </p:sp>
      <p:cxnSp>
        <p:nvCxnSpPr>
          <p:cNvPr id="21" name="直線單箭頭接點 20"/>
          <p:cNvCxnSpPr/>
          <p:nvPr/>
        </p:nvCxnSpPr>
        <p:spPr>
          <a:xfrm flipH="1">
            <a:off x="8578993" y="3557099"/>
            <a:ext cx="591165" cy="4494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517640" y="1921933"/>
            <a:ext cx="4200313" cy="460375"/>
          </a:xfrm>
          <a:prstGeom prst="rect">
            <a:avLst/>
          </a:prstGeom>
          <a:noFill/>
        </p:spPr>
        <p:txBody>
          <a:bodyPr wrap="square" rtlCol="0">
            <a:spAutoFit/>
          </a:bodyPr>
          <a:lstStyle/>
          <a:p>
            <a:r>
              <a:rPr lang="en-US" altLang="zh-TW" sz="2400" dirty="0"/>
              <a:t>Update for each example</a:t>
            </a:r>
            <a:endParaRPr lang="zh-TW" altLang="en-US" sz="2400" dirty="0"/>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6.4 </a:t>
            </a:r>
            <a:r>
              <a:rPr lang="zh-CN" altLang="en-US" spc="0" dirty="0">
                <a:solidFill>
                  <a:schemeClr val="accent1"/>
                </a:solidFill>
                <a:latin typeface="Arial" panose="020B0604020202020204" pitchFamily="34" charset="0"/>
                <a:ea typeface="方正黑体简体" panose="02000000000000000000" charset="-122"/>
                <a:sym typeface="+mn-ea"/>
              </a:rPr>
              <a:t>其他梯度下降法</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1"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rcRect l="2338" r="3196"/>
          <a:stretch>
            <a:fillRect/>
          </a:stretch>
        </p:blipFill>
        <p:spPr>
          <a:xfrm>
            <a:off x="5138420" y="2606887"/>
            <a:ext cx="7044267" cy="4109720"/>
          </a:xfrm>
          <a:prstGeom prst="rect">
            <a:avLst/>
          </a:prstGeom>
        </p:spPr>
      </p:pic>
      <p:sp>
        <p:nvSpPr>
          <p:cNvPr id="4" name="文本框 3"/>
          <p:cNvSpPr txBox="1"/>
          <p:nvPr/>
        </p:nvSpPr>
        <p:spPr>
          <a:xfrm>
            <a:off x="838200" y="2606887"/>
            <a:ext cx="4406053" cy="3969385"/>
          </a:xfrm>
          <a:prstGeom prst="rect">
            <a:avLst/>
          </a:prstGeom>
          <a:noFill/>
        </p:spPr>
        <p:txBody>
          <a:bodyPr wrap="square" rtlCol="0" anchor="t">
            <a:spAutoFit/>
          </a:bodyPr>
          <a:p>
            <a:pPr fontAlgn="auto">
              <a:lnSpc>
                <a:spcPct val="150000"/>
              </a:lnSpc>
            </a:pPr>
            <a:r>
              <a:rPr lang="zh-CN" altLang="en-US" sz="2400"/>
              <a:t>当成本函数非常不规则时，随机梯度下降其实可以帮助算法跳出局部最小值，所以相比批量梯度下降，它对找到全局最小值更有优势。因此，随机性的好处在于可以逃离局部最优，但缺点是永远定位不出最小值。</a:t>
            </a:r>
            <a:endParaRPr lang="zh-CN" altLang="en-US" sz="2400"/>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6.4 </a:t>
            </a:r>
            <a:r>
              <a:rPr lang="zh-CN" altLang="en-US" spc="0" dirty="0">
                <a:solidFill>
                  <a:schemeClr val="accent1"/>
                </a:solidFill>
                <a:latin typeface="Arial" panose="020B0604020202020204" pitchFamily="34" charset="0"/>
                <a:ea typeface="方正黑体简体" panose="02000000000000000000" charset="-122"/>
                <a:sym typeface="+mn-ea"/>
              </a:rPr>
              <a:t>其他梯度下降法</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rcRect r="3704" b="1589"/>
          <a:stretch>
            <a:fillRect/>
          </a:stretch>
        </p:blipFill>
        <p:spPr>
          <a:xfrm>
            <a:off x="6477847" y="2430780"/>
            <a:ext cx="5723467" cy="4299373"/>
          </a:xfrm>
          <a:prstGeom prst="rect">
            <a:avLst/>
          </a:prstGeom>
        </p:spPr>
      </p:pic>
      <p:sp>
        <p:nvSpPr>
          <p:cNvPr id="4" name="文本框 3"/>
          <p:cNvSpPr txBox="1"/>
          <p:nvPr/>
        </p:nvSpPr>
        <p:spPr>
          <a:xfrm>
            <a:off x="737658" y="1560618"/>
            <a:ext cx="5739553" cy="5169535"/>
          </a:xfrm>
          <a:prstGeom prst="rect">
            <a:avLst/>
          </a:prstGeom>
          <a:noFill/>
        </p:spPr>
        <p:txBody>
          <a:bodyPr wrap="square" rtlCol="0" anchor="t">
            <a:spAutoFit/>
          </a:bodyPr>
          <a:p>
            <a:pPr fontAlgn="auto">
              <a:lnSpc>
                <a:spcPct val="150000"/>
              </a:lnSpc>
            </a:pPr>
            <a:r>
              <a:rPr lang="zh-CN" altLang="en-US" sz="2000"/>
              <a:t>要解决</a:t>
            </a:r>
            <a:r>
              <a:rPr lang="zh-CN" altLang="en-US" sz="2000">
                <a:sym typeface="+mn-ea"/>
              </a:rPr>
              <a:t>缺点（永远定位不出最小值）</a:t>
            </a:r>
            <a:r>
              <a:rPr lang="zh-CN" altLang="en-US" sz="2000"/>
              <a:t>的问题，有一个办法是</a:t>
            </a:r>
            <a:r>
              <a:rPr lang="zh-CN" altLang="en-US" sz="2000" b="1">
                <a:solidFill>
                  <a:srgbClr val="C00000"/>
                </a:solidFill>
              </a:rPr>
              <a:t>逐步降低学习率</a:t>
            </a:r>
            <a:r>
              <a:rPr lang="zh-CN" altLang="en-US" sz="2000"/>
              <a:t>。开始的步长比较大（这有助于快速进展和逃离局部最小值），然后越来越小，让算法尽量靠近全局最小值。这个过程叫作</a:t>
            </a:r>
            <a:r>
              <a:rPr lang="zh-CN" altLang="en-US" sz="2000" b="1">
                <a:solidFill>
                  <a:srgbClr val="C00000"/>
                </a:solidFill>
              </a:rPr>
              <a:t>模拟退火</a:t>
            </a:r>
            <a:r>
              <a:rPr lang="zh-CN" altLang="en-US" sz="2000"/>
              <a:t>，因为它类似于冶金时熔化的金属慢慢冷却的退火过程。确定每个迭代学习率的函数叫作</a:t>
            </a:r>
            <a:r>
              <a:rPr lang="zh-CN" altLang="en-US" sz="2000" b="1">
                <a:solidFill>
                  <a:srgbClr val="C00000"/>
                </a:solidFill>
              </a:rPr>
              <a:t>学习计划</a:t>
            </a:r>
            <a:r>
              <a:rPr lang="zh-CN" altLang="en-US" sz="2000"/>
              <a:t>。如果学习率</a:t>
            </a:r>
            <a:r>
              <a:rPr lang="zh-CN" altLang="en-US" sz="2000" b="1">
                <a:solidFill>
                  <a:srgbClr val="C00000"/>
                </a:solidFill>
              </a:rPr>
              <a:t>降得太快</a:t>
            </a:r>
            <a:r>
              <a:rPr lang="zh-CN" altLang="en-US" sz="2000"/>
              <a:t>，可能会陷入局部最小值，甚至是停留在走向最小值的半途中。如果学习率</a:t>
            </a:r>
            <a:r>
              <a:rPr lang="zh-CN" altLang="en-US" sz="2000" b="1">
                <a:solidFill>
                  <a:srgbClr val="C00000"/>
                </a:solidFill>
              </a:rPr>
              <a:t>降得太慢</a:t>
            </a:r>
            <a:r>
              <a:rPr lang="zh-CN" altLang="en-US" sz="2000"/>
              <a:t>，你需要太长时间才能跳到差不多最小值附近，如果提早结束训练，可能只得到一个次优的解决方案。</a:t>
            </a:r>
            <a:endParaRPr lang="zh-CN" altLang="en-US" sz="2000"/>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6.4 </a:t>
            </a:r>
            <a:r>
              <a:rPr lang="zh-CN" altLang="en-US" spc="0" dirty="0">
                <a:solidFill>
                  <a:schemeClr val="accent1"/>
                </a:solidFill>
                <a:latin typeface="Arial" panose="020B0604020202020204" pitchFamily="34" charset="0"/>
                <a:ea typeface="方正黑体简体" panose="02000000000000000000" charset="-122"/>
                <a:sym typeface="+mn-ea"/>
              </a:rPr>
              <a:t>其他梯度下降法</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3604260" y="1989667"/>
            <a:ext cx="8595360" cy="4754880"/>
          </a:xfrm>
          <a:prstGeom prst="rect">
            <a:avLst/>
          </a:prstGeom>
        </p:spPr>
      </p:pic>
      <p:sp>
        <p:nvSpPr>
          <p:cNvPr id="4" name="文本框 3"/>
          <p:cNvSpPr txBox="1"/>
          <p:nvPr/>
        </p:nvSpPr>
        <p:spPr>
          <a:xfrm>
            <a:off x="392430" y="1464310"/>
            <a:ext cx="3381375" cy="4609465"/>
          </a:xfrm>
          <a:prstGeom prst="rect">
            <a:avLst/>
          </a:prstGeom>
          <a:noFill/>
        </p:spPr>
        <p:txBody>
          <a:bodyPr wrap="square" rtlCol="0" anchor="t">
            <a:noAutofit/>
          </a:bodyPr>
          <a:p>
            <a:pPr lvl="0" algn="l">
              <a:lnSpc>
                <a:spcPct val="150000"/>
              </a:lnSpc>
              <a:buClrTx/>
              <a:buSzTx/>
              <a:buFontTx/>
            </a:pPr>
            <a:r>
              <a:rPr lang="zh-CN" altLang="en-US" sz="2000">
                <a:sym typeface="+mn-ea"/>
              </a:rPr>
              <a:t>SGD</a:t>
            </a:r>
            <a:r>
              <a:rPr lang="zh-CN" altLang="en-US" sz="2000">
                <a:sym typeface="+mn-ea"/>
              </a:rPr>
              <a:t>因为实例是随机挑选，所以在同一轮里某些实例可能被挑选多次，而有些实例则完全没被选到。如果你希望每一轮算法都能遍历每个实例，有一种办法是将训练集洗牌打乱，然后一个接一个的使用实例，用完再重新洗牌，以此继续。不过这种方法通常收敛得更慢。</a:t>
            </a:r>
            <a:endParaRPr lang="zh-CN" altLang="en-US" sz="2000">
              <a:sym typeface="+mn-ea"/>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6.4 </a:t>
            </a:r>
            <a:r>
              <a:rPr lang="zh-CN" altLang="en-US" spc="0" dirty="0">
                <a:solidFill>
                  <a:schemeClr val="accent1"/>
                </a:solidFill>
                <a:latin typeface="Arial" panose="020B0604020202020204" pitchFamily="34" charset="0"/>
                <a:ea typeface="方正黑体简体" panose="02000000000000000000" charset="-122"/>
                <a:sym typeface="+mn-ea"/>
              </a:rPr>
              <a:t>其他梯度下降法</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nvGraphicFramePr>
        <p:xfrm>
          <a:off x="4054475" y="2041525"/>
          <a:ext cx="7681595" cy="4511040"/>
        </p:xfrm>
        <a:graphic>
          <a:graphicData uri="http://schemas.openxmlformats.org/drawingml/2006/table">
            <a:tbl>
              <a:tblPr firstRow="1" bandRow="1">
                <a:tableStyleId>{5C22544A-7EE6-4342-B048-85BDC9FD1C3A}</a:tableStyleId>
              </a:tblPr>
              <a:tblGrid>
                <a:gridCol w="841375"/>
                <a:gridCol w="1627505"/>
                <a:gridCol w="1226185"/>
                <a:gridCol w="1334135"/>
                <a:gridCol w="1280795"/>
                <a:gridCol w="1371600"/>
              </a:tblGrid>
              <a:tr h="298450">
                <a:tc>
                  <a:txBody>
                    <a:bodyPr/>
                    <a:p>
                      <a:pPr algn="ctr">
                        <a:buNone/>
                      </a:pPr>
                      <a:r>
                        <a:rPr lang="zh-CN" altLang="en-US" sz="1355">
                          <a:latin typeface="微软雅黑" panose="020B0503020204020204" charset="-122"/>
                          <a:ea typeface="微软雅黑" panose="020B0503020204020204" charset="-122"/>
                        </a:rPr>
                        <a:t>序号</a:t>
                      </a:r>
                      <a:endParaRPr lang="zh-CN" altLang="en-US" sz="1355">
                        <a:latin typeface="微软雅黑" panose="020B0503020204020204" charset="-122"/>
                        <a:ea typeface="微软雅黑" panose="020B0503020204020204" charset="-122"/>
                      </a:endParaRPr>
                    </a:p>
                  </a:txBody>
                  <a:tcPr/>
                </a:tc>
                <a:tc>
                  <a:txBody>
                    <a:bodyPr/>
                    <a:p>
                      <a:pPr algn="ctr">
                        <a:buNone/>
                      </a:pPr>
                      <a:r>
                        <a:rPr lang="zh-CN" altLang="en-US" sz="1355">
                          <a:latin typeface="微软雅黑" panose="020B0503020204020204" charset="-122"/>
                          <a:ea typeface="微软雅黑" panose="020B0503020204020204" charset="-122"/>
                        </a:rPr>
                        <a:t>电影名称</a:t>
                      </a:r>
                      <a:endParaRPr lang="zh-CN" altLang="en-US" sz="1355">
                        <a:latin typeface="微软雅黑" panose="020B0503020204020204" charset="-122"/>
                        <a:ea typeface="微软雅黑" panose="020B0503020204020204" charset="-122"/>
                      </a:endParaRPr>
                    </a:p>
                  </a:txBody>
                  <a:tcPr/>
                </a:tc>
                <a:tc>
                  <a:txBody>
                    <a:bodyPr/>
                    <a:p>
                      <a:pPr algn="ctr">
                        <a:buNone/>
                      </a:pPr>
                      <a:r>
                        <a:rPr lang="zh-CN" altLang="en-US" sz="1355">
                          <a:latin typeface="微软雅黑" panose="020B0503020204020204" charset="-122"/>
                          <a:ea typeface="微软雅黑" panose="020B0503020204020204" charset="-122"/>
                        </a:rPr>
                        <a:t>搞笑镜头</a:t>
                      </a:r>
                      <a:endParaRPr lang="zh-CN" altLang="en-US" sz="1355">
                        <a:latin typeface="微软雅黑" panose="020B0503020204020204" charset="-122"/>
                        <a:ea typeface="微软雅黑" panose="020B0503020204020204" charset="-122"/>
                      </a:endParaRPr>
                    </a:p>
                  </a:txBody>
                  <a:tcPr/>
                </a:tc>
                <a:tc>
                  <a:txBody>
                    <a:bodyPr/>
                    <a:p>
                      <a:pPr algn="ctr">
                        <a:buNone/>
                      </a:pPr>
                      <a:r>
                        <a:rPr lang="zh-CN" altLang="en-US" sz="1355">
                          <a:latin typeface="微软雅黑" panose="020B0503020204020204" charset="-122"/>
                          <a:ea typeface="微软雅黑" panose="020B0503020204020204" charset="-122"/>
                        </a:rPr>
                        <a:t>拥抱镜头</a:t>
                      </a:r>
                      <a:endParaRPr lang="zh-CN" altLang="en-US" sz="1355">
                        <a:latin typeface="微软雅黑" panose="020B0503020204020204" charset="-122"/>
                        <a:ea typeface="微软雅黑" panose="020B0503020204020204" charset="-122"/>
                      </a:endParaRPr>
                    </a:p>
                  </a:txBody>
                  <a:tcPr/>
                </a:tc>
                <a:tc>
                  <a:txBody>
                    <a:bodyPr/>
                    <a:p>
                      <a:pPr algn="ctr">
                        <a:buNone/>
                      </a:pPr>
                      <a:r>
                        <a:rPr lang="zh-CN" altLang="en-US" sz="1355">
                          <a:latin typeface="微软雅黑" panose="020B0503020204020204" charset="-122"/>
                          <a:ea typeface="微软雅黑" panose="020B0503020204020204" charset="-122"/>
                        </a:rPr>
                        <a:t>打斗镜头</a:t>
                      </a:r>
                      <a:endParaRPr lang="zh-CN" altLang="en-US" sz="1355">
                        <a:latin typeface="微软雅黑" panose="020B0503020204020204" charset="-122"/>
                        <a:ea typeface="微软雅黑" panose="020B0503020204020204" charset="-122"/>
                      </a:endParaRPr>
                    </a:p>
                  </a:txBody>
                  <a:tcPr/>
                </a:tc>
                <a:tc>
                  <a:txBody>
                    <a:bodyPr/>
                    <a:p>
                      <a:pPr algn="ctr">
                        <a:buNone/>
                      </a:pPr>
                      <a:r>
                        <a:rPr lang="zh-CN" altLang="en-US" sz="1355">
                          <a:latin typeface="微软雅黑" panose="020B0503020204020204" charset="-122"/>
                          <a:ea typeface="微软雅黑" panose="020B0503020204020204" charset="-122"/>
                        </a:rPr>
                        <a:t>电影类型</a:t>
                      </a:r>
                      <a:endParaRPr lang="zh-CN" altLang="en-US" sz="1355">
                        <a:latin typeface="微软雅黑" panose="020B0503020204020204" charset="-122"/>
                        <a:ea typeface="微软雅黑" panose="020B0503020204020204" charset="-122"/>
                      </a:endParaRPr>
                    </a:p>
                  </a:txBody>
                  <a:tcPr/>
                </a:tc>
              </a:tr>
              <a:tr h="375920">
                <a:tc>
                  <a:txBody>
                    <a:bodyPr/>
                    <a:p>
                      <a:pPr algn="ctr">
                        <a:buNone/>
                      </a:pPr>
                      <a:r>
                        <a:rPr lang="en-US" altLang="zh-CN" sz="1865">
                          <a:solidFill>
                            <a:schemeClr val="tx2"/>
                          </a:solidFill>
                          <a:latin typeface="微软雅黑" panose="020B0503020204020204" charset="-122"/>
                          <a:ea typeface="微软雅黑" panose="020B0503020204020204" charset="-122"/>
                        </a:rPr>
                        <a:t>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功夫熊猫</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0</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r>
              <a:tr h="375920">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叶问</a:t>
                      </a:r>
                      <a:r>
                        <a:rPr lang="en-US" altLang="zh-CN" sz="1865">
                          <a:solidFill>
                            <a:schemeClr val="tx2"/>
                          </a:solidFill>
                          <a:latin typeface="微软雅黑" panose="020B0503020204020204" charset="-122"/>
                          <a:ea typeface="微软雅黑" panose="020B0503020204020204" charset="-122"/>
                          <a:cs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65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动作片</a:t>
                      </a:r>
                      <a:endParaRPr lang="zh-CN" altLang="en-US" sz="1865">
                        <a:solidFill>
                          <a:schemeClr val="tx2"/>
                        </a:solidFill>
                        <a:latin typeface="微软雅黑" panose="020B0503020204020204" charset="-122"/>
                        <a:ea typeface="微软雅黑" panose="020B0503020204020204" charset="-122"/>
                      </a:endParaRPr>
                    </a:p>
                  </a:txBody>
                  <a:tcPr/>
                </a:tc>
              </a:tr>
              <a:tr h="375920">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sym typeface="+mn-ea"/>
                        </a:rPr>
                        <a:t>伦敦陷落</a:t>
                      </a:r>
                      <a:endParaRPr lang="zh-CN" altLang="en-US" sz="1865">
                        <a:solidFill>
                          <a:schemeClr val="tx2"/>
                        </a:solidFill>
                        <a:latin typeface="微软雅黑" panose="020B0503020204020204" charset="-122"/>
                        <a:ea typeface="微软雅黑" panose="020B0503020204020204" charset="-122"/>
                        <a:sym typeface="+mn-ea"/>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动作片</a:t>
                      </a:r>
                      <a:endParaRPr lang="zh-CN" altLang="en-US" sz="1865">
                        <a:solidFill>
                          <a:schemeClr val="tx2"/>
                        </a:solidFill>
                        <a:latin typeface="微软雅黑" panose="020B0503020204020204" charset="-122"/>
                        <a:ea typeface="微软雅黑" panose="020B0503020204020204" charset="-122"/>
                      </a:endParaRPr>
                    </a:p>
                  </a:txBody>
                  <a:tcPr/>
                </a:tc>
              </a:tr>
              <a:tr h="375920">
                <a:tc>
                  <a:txBody>
                    <a:bodyPr/>
                    <a:p>
                      <a:pPr algn="ctr">
                        <a:buNone/>
                      </a:pPr>
                      <a:r>
                        <a:rPr lang="en-US" altLang="zh-CN" sz="1865">
                          <a:solidFill>
                            <a:schemeClr val="tx2"/>
                          </a:solidFill>
                          <a:latin typeface="微软雅黑" panose="020B0503020204020204" charset="-122"/>
                          <a:ea typeface="微软雅黑" panose="020B0503020204020204" charset="-122"/>
                        </a:rPr>
                        <a:t>4</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代理情人</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38</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爱情片</a:t>
                      </a:r>
                      <a:endParaRPr lang="zh-CN" altLang="en-US" sz="1865">
                        <a:solidFill>
                          <a:schemeClr val="tx2"/>
                        </a:solidFill>
                        <a:latin typeface="微软雅黑" panose="020B0503020204020204" charset="-122"/>
                        <a:ea typeface="微软雅黑" panose="020B0503020204020204" charset="-122"/>
                      </a:endParaRPr>
                    </a:p>
                  </a:txBody>
                  <a:tcPr/>
                </a:tc>
              </a:tr>
              <a:tr h="602615">
                <a:tc>
                  <a:txBody>
                    <a:bodyPr/>
                    <a:p>
                      <a:pPr algn="ctr">
                        <a:buNone/>
                      </a:pPr>
                      <a:r>
                        <a:rPr lang="en-US" altLang="zh-CN" sz="1865">
                          <a:solidFill>
                            <a:schemeClr val="tx2"/>
                          </a:solidFill>
                          <a:latin typeface="微软雅黑" panose="020B0503020204020204" charset="-122"/>
                          <a:ea typeface="微软雅黑" panose="020B0503020204020204" charset="-122"/>
                        </a:rPr>
                        <a:t>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新步步惊心</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8</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34</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17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爱情片</a:t>
                      </a:r>
                      <a:endParaRPr lang="zh-CN" altLang="en-US" sz="1865">
                        <a:solidFill>
                          <a:schemeClr val="tx2"/>
                        </a:solidFill>
                        <a:latin typeface="微软雅黑" panose="020B0503020204020204" charset="-122"/>
                        <a:ea typeface="微软雅黑" panose="020B0503020204020204" charset="-122"/>
                      </a:endParaRPr>
                    </a:p>
                  </a:txBody>
                  <a:tcPr/>
                </a:tc>
              </a:tr>
              <a:tr h="375920">
                <a:tc>
                  <a:txBody>
                    <a:bodyPr/>
                    <a:p>
                      <a:pPr algn="ctr">
                        <a:buNone/>
                      </a:pPr>
                      <a:r>
                        <a:rPr lang="en-US" altLang="zh-CN" sz="1865">
                          <a:solidFill>
                            <a:schemeClr val="tx2"/>
                          </a:solidFill>
                          <a:latin typeface="微软雅黑" panose="020B0503020204020204" charset="-122"/>
                          <a:ea typeface="微软雅黑" panose="020B0503020204020204" charset="-122"/>
                        </a:rPr>
                        <a:t>6</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谍影重重</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动作片</a:t>
                      </a:r>
                      <a:endParaRPr lang="zh-CN" altLang="en-US" sz="1865">
                        <a:solidFill>
                          <a:schemeClr val="tx2"/>
                        </a:solidFill>
                        <a:latin typeface="微软雅黑" panose="020B0503020204020204" charset="-122"/>
                        <a:ea typeface="微软雅黑" panose="020B0503020204020204" charset="-122"/>
                      </a:endParaRPr>
                    </a:p>
                  </a:txBody>
                  <a:tcPr/>
                </a:tc>
              </a:tr>
              <a:tr h="375920">
                <a:tc>
                  <a:txBody>
                    <a:bodyPr/>
                    <a:p>
                      <a:pPr algn="ctr">
                        <a:buNone/>
                      </a:pPr>
                      <a:r>
                        <a:rPr lang="en-US" altLang="zh-CN" sz="1865">
                          <a:solidFill>
                            <a:schemeClr val="tx2"/>
                          </a:solidFill>
                          <a:latin typeface="微软雅黑" panose="020B0503020204020204" charset="-122"/>
                          <a:ea typeface="微软雅黑" panose="020B0503020204020204" charset="-122"/>
                        </a:rPr>
                        <a:t>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功夫熊猫</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0</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r>
              <a:tr h="375920">
                <a:tc>
                  <a:txBody>
                    <a:bodyPr/>
                    <a:p>
                      <a:pPr algn="ctr">
                        <a:buNone/>
                      </a:pPr>
                      <a:r>
                        <a:rPr lang="en-US" altLang="zh-CN" sz="1865">
                          <a:solidFill>
                            <a:schemeClr val="tx2"/>
                          </a:solidFill>
                          <a:latin typeface="微软雅黑" panose="020B0503020204020204" charset="-122"/>
                          <a:ea typeface="微软雅黑" panose="020B0503020204020204" charset="-122"/>
                        </a:rPr>
                        <a:t>8</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美人鱼</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17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r>
              <a:tr h="375920">
                <a:tc>
                  <a:txBody>
                    <a:bodyPr/>
                    <a:p>
                      <a:pPr algn="ctr">
                        <a:buNone/>
                      </a:pPr>
                      <a:r>
                        <a:rPr lang="en-US" altLang="zh-CN" sz="1865">
                          <a:solidFill>
                            <a:schemeClr val="tx2"/>
                          </a:solidFill>
                          <a:latin typeface="微软雅黑" panose="020B0503020204020204" charset="-122"/>
                          <a:ea typeface="微软雅黑" panose="020B0503020204020204" charset="-122"/>
                        </a:rPr>
                        <a:t>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宝贝当家</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45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r>
              <a:tr h="602615">
                <a:tc>
                  <a:txBody>
                    <a:bodyPr/>
                    <a:p>
                      <a:pPr algn="ctr">
                        <a:buNone/>
                      </a:pPr>
                      <a:r>
                        <a:rPr lang="en-US" altLang="zh-CN" sz="1865">
                          <a:solidFill>
                            <a:schemeClr val="tx2"/>
                          </a:solidFill>
                          <a:latin typeface="微软雅黑" panose="020B0503020204020204" charset="-122"/>
                          <a:ea typeface="微软雅黑" panose="020B0503020204020204" charset="-122"/>
                        </a:rPr>
                        <a:t>10</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zh-CN" altLang="en-US" sz="1865">
                          <a:solidFill>
                            <a:schemeClr val="tx2"/>
                          </a:solidFill>
                          <a:latin typeface="微软雅黑" panose="020B0503020204020204" charset="-122"/>
                          <a:ea typeface="微软雅黑" panose="020B0503020204020204" charset="-122"/>
                        </a:rPr>
                        <a:t>唐人街探案</a:t>
                      </a:r>
                      <a:endParaRPr lang="zh-CN" altLang="en-US"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en-US" altLang="zh-CN" sz="1865">
                          <a:solidFill>
                            <a:schemeClr val="tx2"/>
                          </a:solidFill>
                          <a:latin typeface="微软雅黑" panose="020B0503020204020204" charset="-122"/>
                          <a:ea typeface="微软雅黑" panose="020B0503020204020204" charset="-122"/>
                        </a:rPr>
                        <a:t>23</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en-US" altLang="zh-CN" sz="1865">
                          <a:solidFill>
                            <a:schemeClr val="tx2"/>
                          </a:solidFill>
                          <a:latin typeface="微软雅黑" panose="020B0503020204020204" charset="-122"/>
                          <a:ea typeface="微软雅黑" panose="020B0503020204020204" charset="-122"/>
                        </a:rPr>
                        <a:t>17</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zh-CN" altLang="en-US" sz="1865">
                          <a:solidFill>
                            <a:srgbClr val="FF0000"/>
                          </a:solidFill>
                          <a:latin typeface="微软雅黑" panose="020B0503020204020204" charset="-122"/>
                          <a:ea typeface="微软雅黑" panose="020B0503020204020204" charset="-122"/>
                        </a:rPr>
                        <a:t>？</a:t>
                      </a:r>
                      <a:endParaRPr lang="zh-CN" altLang="en-US" sz="1865">
                        <a:solidFill>
                          <a:srgbClr val="FF0000"/>
                        </a:solidFill>
                        <a:latin typeface="微软雅黑" panose="020B0503020204020204" charset="-122"/>
                        <a:ea typeface="微软雅黑" panose="020B0503020204020204" charset="-122"/>
                      </a:endParaRPr>
                    </a:p>
                  </a:txBody>
                  <a:tcPr>
                    <a:solidFill>
                      <a:schemeClr val="accent6">
                        <a:lumMod val="40000"/>
                        <a:lumOff val="60000"/>
                      </a:schemeClr>
                    </a:solidFill>
                  </a:tcPr>
                </a:tc>
              </a:tr>
            </a:tbl>
          </a:graphicData>
        </a:graphic>
      </p:graphicFrame>
      <p:graphicFrame>
        <p:nvGraphicFramePr>
          <p:cNvPr id="60503" name="对象 11"/>
          <p:cNvGraphicFramePr/>
          <p:nvPr/>
        </p:nvGraphicFramePr>
        <p:xfrm>
          <a:off x="327025" y="2689225"/>
          <a:ext cx="2928939" cy="1000125"/>
        </p:xfrm>
        <a:graphic>
          <a:graphicData uri="http://schemas.openxmlformats.org/presentationml/2006/ole">
            <mc:AlternateContent xmlns:mc="http://schemas.openxmlformats.org/markup-compatibility/2006">
              <mc:Choice xmlns:v="urn:schemas-microsoft-com:vml" Requires="v">
                <p:oleObj spid="_x0000_s3091" name="" r:id="rId1" imgW="1193800" imgH="482600" progId="Equation.KSEE3">
                  <p:embed/>
                </p:oleObj>
              </mc:Choice>
              <mc:Fallback>
                <p:oleObj name="" r:id="rId1" imgW="1193800" imgH="482600" progId="Equation.KSEE3">
                  <p:embed/>
                  <p:pic>
                    <p:nvPicPr>
                      <p:cNvPr id="0" name="图片 3090"/>
                      <p:cNvPicPr/>
                      <p:nvPr/>
                    </p:nvPicPr>
                    <p:blipFill>
                      <a:blip r:embed="rId2"/>
                      <a:stretch>
                        <a:fillRect/>
                      </a:stretch>
                    </p:blipFill>
                    <p:spPr>
                      <a:xfrm>
                        <a:off x="327025" y="2689225"/>
                        <a:ext cx="2928939" cy="1000125"/>
                      </a:xfrm>
                      <a:prstGeom prst="rect">
                        <a:avLst/>
                      </a:prstGeom>
                      <a:noFill/>
                      <a:ln w="38100">
                        <a:noFill/>
                        <a:miter/>
                      </a:ln>
                    </p:spPr>
                  </p:pic>
                </p:oleObj>
              </mc:Fallback>
            </mc:AlternateContent>
          </a:graphicData>
        </a:graphic>
      </p:graphicFrame>
      <p:graphicFrame>
        <p:nvGraphicFramePr>
          <p:cNvPr id="60504" name="对象 1">
            <a:hlinkClick r:id="" action="ppaction://ole?verb="/>
          </p:cNvPr>
          <p:cNvGraphicFramePr>
            <a:graphicFrameLocks noChangeAspect="1"/>
          </p:cNvGraphicFramePr>
          <p:nvPr/>
        </p:nvGraphicFramePr>
        <p:xfrm>
          <a:off x="112713" y="4416425"/>
          <a:ext cx="4283075" cy="1474788"/>
        </p:xfrm>
        <a:graphic>
          <a:graphicData uri="http://schemas.openxmlformats.org/presentationml/2006/ole">
            <mc:AlternateContent xmlns:mc="http://schemas.openxmlformats.org/markup-compatibility/2006">
              <mc:Choice xmlns:v="urn:schemas-microsoft-com:vml" Requires="v">
                <p:oleObj spid="_x0000_s3093" name="" r:id="rId3" imgW="1993900" imgH="685800" progId="Equation.KSEE3">
                  <p:embed/>
                </p:oleObj>
              </mc:Choice>
              <mc:Fallback>
                <p:oleObj name="" r:id="rId3" imgW="1993900" imgH="685800" progId="Equation.KSEE3">
                  <p:embed/>
                  <p:pic>
                    <p:nvPicPr>
                      <p:cNvPr id="0" name="图片 3092"/>
                      <p:cNvPicPr/>
                      <p:nvPr/>
                    </p:nvPicPr>
                    <p:blipFill>
                      <a:blip r:embed="rId4"/>
                      <a:stretch>
                        <a:fillRect/>
                      </a:stretch>
                    </p:blipFill>
                    <p:spPr>
                      <a:xfrm>
                        <a:off x="112713" y="4416425"/>
                        <a:ext cx="4283075" cy="1474788"/>
                      </a:xfrm>
                      <a:prstGeom prst="rect">
                        <a:avLst/>
                      </a:prstGeom>
                      <a:noFill/>
                      <a:ln w="38100">
                        <a:noFill/>
                        <a:miter/>
                      </a:ln>
                    </p:spPr>
                  </p:pic>
                </p:oleObj>
              </mc:Fallback>
            </mc:AlternateContent>
          </a:graphicData>
        </a:graphic>
      </p:graphicFrame>
      <p:cxnSp>
        <p:nvCxnSpPr>
          <p:cNvPr id="5" name="直接箭头连接符 4"/>
          <p:cNvCxnSpPr/>
          <p:nvPr/>
        </p:nvCxnSpPr>
        <p:spPr>
          <a:xfrm>
            <a:off x="588963" y="3373439"/>
            <a:ext cx="4763" cy="9382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506" name="文本框 5"/>
          <p:cNvSpPr txBox="1"/>
          <p:nvPr/>
        </p:nvSpPr>
        <p:spPr>
          <a:xfrm>
            <a:off x="588963" y="3689351"/>
            <a:ext cx="2913063" cy="306705"/>
          </a:xfrm>
          <a:prstGeom prst="rect">
            <a:avLst/>
          </a:prstGeom>
          <a:noFill/>
          <a:ln w="9525">
            <a:noFill/>
          </a:ln>
        </p:spPr>
        <p:txBody>
          <a:bodyPr wrap="square" anchor="t">
            <a:spAutoFit/>
          </a:bodyPr>
          <a:p>
            <a:r>
              <a:rPr lang="zh-CN" altLang="en-US" sz="1400" b="1">
                <a:solidFill>
                  <a:schemeClr val="tx2"/>
                </a:solidFill>
                <a:latin typeface="Lato Light" charset="0"/>
              </a:rPr>
              <a:t>《唐人街探案》</a:t>
            </a:r>
            <a:r>
              <a:rPr lang="en-US" altLang="zh-CN" sz="1400" b="1">
                <a:solidFill>
                  <a:schemeClr val="tx2"/>
                </a:solidFill>
                <a:latin typeface="Lato Light" charset="0"/>
              </a:rPr>
              <a:t>VS</a:t>
            </a:r>
            <a:r>
              <a:rPr lang="zh-CN" altLang="en-US" sz="1400" b="1">
                <a:solidFill>
                  <a:schemeClr val="tx2"/>
                </a:solidFill>
                <a:latin typeface="Lato Light" charset="0"/>
              </a:rPr>
              <a:t>《伦敦陷落》</a:t>
            </a:r>
            <a:endParaRPr lang="zh-CN" altLang="en-US" sz="1400" b="1">
              <a:solidFill>
                <a:schemeClr val="tx2"/>
              </a:solidFill>
              <a:latin typeface="Lato Light" charset="0"/>
            </a:endParaRPr>
          </a:p>
        </p:txBody>
      </p:sp>
      <p:sp>
        <p:nvSpPr>
          <p:cNvPr id="60507" name="文本框 6"/>
          <p:cNvSpPr txBox="1"/>
          <p:nvPr/>
        </p:nvSpPr>
        <p:spPr>
          <a:xfrm>
            <a:off x="5508625" y="6262688"/>
            <a:ext cx="6446839" cy="306705"/>
          </a:xfrm>
          <a:prstGeom prst="rect">
            <a:avLst/>
          </a:prstGeom>
          <a:noFill/>
          <a:ln w="9525">
            <a:noFill/>
          </a:ln>
        </p:spPr>
        <p:txBody>
          <a:bodyPr wrap="square" anchor="t">
            <a:spAutoFit/>
          </a:bodyPr>
          <a:p>
            <a:r>
              <a:rPr lang="en-US" altLang="zh-CN" sz="1400">
                <a:latin typeface="Palatino Linotype" panose="02040502050505030304" pitchFamily="18" charset="0"/>
              </a:rPr>
              <a:t>[source]</a:t>
            </a:r>
            <a:r>
              <a:rPr lang="zh-CN" altLang="en-US" sz="1400">
                <a:latin typeface="Palatino Linotype" panose="02040502050505030304" pitchFamily="18" charset="0"/>
              </a:rPr>
              <a:t>https://blog.csdn.net/saltriver/article/details/52502253</a:t>
            </a:r>
            <a:endParaRPr lang="zh-CN" altLang="en-US" sz="1400">
              <a:latin typeface="Palatino Linotype" panose="02040502050505030304" pitchFamily="18" charset="0"/>
            </a:endParaRPr>
          </a:p>
        </p:txBody>
      </p:sp>
      <p:sp>
        <p:nvSpPr>
          <p:cNvPr id="6"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 KNN</a:t>
            </a:r>
            <a:r>
              <a:rPr lang="zh-CN" altLang="en-US" spc="0" dirty="0">
                <a:solidFill>
                  <a:schemeClr val="accent1"/>
                </a:solidFill>
                <a:latin typeface="Arial" panose="020B0604020202020204" pitchFamily="34" charset="0"/>
                <a:ea typeface="方正黑体简体" panose="02000000000000000000" charset="-122"/>
                <a:sym typeface="+mn-ea"/>
              </a:rPr>
              <a:t>算法简介</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5"/>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490133" y="1572260"/>
            <a:ext cx="9377680" cy="5167207"/>
          </a:xfrm>
          <a:prstGeom prst="rect">
            <a:avLst/>
          </a:prstGeom>
        </p:spPr>
      </p:pic>
      <p:sp>
        <p:nvSpPr>
          <p:cNvPr id="27652" name="文本框 8"/>
          <p:cNvSpPr txBox="1"/>
          <p:nvPr/>
        </p:nvSpPr>
        <p:spPr>
          <a:xfrm>
            <a:off x="1032511" y="864870"/>
            <a:ext cx="2556510" cy="501650"/>
          </a:xfrm>
          <a:prstGeom prst="rect">
            <a:avLst/>
          </a:prstGeom>
          <a:noFill/>
          <a:ln w="9525">
            <a:noFill/>
          </a:ln>
        </p:spPr>
        <p:txBody>
          <a:bodyPr wrap="none" anchor="t">
            <a:spAutoFit/>
          </a:bodyPr>
          <a:p>
            <a:pPr algn="l"/>
            <a:r>
              <a:rPr lang="zh-CN" altLang="en-US" sz="2665" dirty="0">
                <a:solidFill>
                  <a:schemeClr val="tx1"/>
                </a:solidFill>
                <a:latin typeface="Calibri" panose="020F0502020204030204" charset="0"/>
                <a:ea typeface="微软雅黑" panose="020B0503020204020204" charset="-122"/>
              </a:rPr>
              <a:t>梯度下降法缺陷</a:t>
            </a:r>
            <a:endParaRPr lang="zh-CN" altLang="en-US" sz="2665" dirty="0">
              <a:solidFill>
                <a:schemeClr val="tx1"/>
              </a:solidFill>
              <a:latin typeface="Calibri" panose="020F0502020204030204" charset="0"/>
              <a:ea typeface="微软雅黑" panose="020B0503020204020204" charset="-122"/>
            </a:endParaRPr>
          </a:p>
        </p:txBody>
      </p:sp>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6.5 </a:t>
            </a:r>
            <a:r>
              <a:rPr lang="zh-CN" altLang="en-US" spc="0" dirty="0">
                <a:solidFill>
                  <a:schemeClr val="accent1"/>
                </a:solidFill>
                <a:latin typeface="Arial" panose="020B0604020202020204" pitchFamily="34" charset="0"/>
                <a:ea typeface="方正黑体简体" panose="02000000000000000000" charset="-122"/>
                <a:sym typeface="+mn-ea"/>
              </a:rPr>
              <a:t>小结</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75940" y="6040967"/>
            <a:ext cx="4201795" cy="511175"/>
          </a:xfrm>
          <a:prstGeom prst="rect">
            <a:avLst/>
          </a:prstGeom>
          <a:noFill/>
        </p:spPr>
        <p:txBody>
          <a:bodyPr wrap="none" rtlCol="0" anchor="t">
            <a:spAutoFit/>
          </a:bodyPr>
          <a:p>
            <a:pPr fontAlgn="auto">
              <a:lnSpc>
                <a:spcPct val="150000"/>
              </a:lnSpc>
            </a:pPr>
            <a:r>
              <a:rPr lang="zh-CN" altLang="en-US" sz="1820">
                <a:sym typeface="+mn-ea"/>
              </a:rPr>
              <a:t>（m是训练实例的数量，n是特征数量）</a:t>
            </a:r>
            <a:endParaRPr lang="zh-CN" altLang="en-US" sz="2400"/>
          </a:p>
        </p:txBody>
      </p:sp>
      <p:pic>
        <p:nvPicPr>
          <p:cNvPr id="5" name="图片 4"/>
          <p:cNvPicPr>
            <a:picLocks noChangeAspect="1"/>
          </p:cNvPicPr>
          <p:nvPr/>
        </p:nvPicPr>
        <p:blipFill>
          <a:blip r:embed="rId1"/>
          <a:srcRect t="3381"/>
          <a:stretch>
            <a:fillRect/>
          </a:stretch>
        </p:blipFill>
        <p:spPr>
          <a:xfrm>
            <a:off x="993987" y="2779607"/>
            <a:ext cx="10052473" cy="3411220"/>
          </a:xfrm>
          <a:prstGeom prst="rect">
            <a:avLst/>
          </a:prstGeom>
        </p:spPr>
      </p:pic>
      <p:sp>
        <p:nvSpPr>
          <p:cNvPr id="12"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6.5 </a:t>
            </a:r>
            <a:r>
              <a:rPr lang="zh-CN" altLang="en-US" spc="0" dirty="0">
                <a:solidFill>
                  <a:schemeClr val="accent1"/>
                </a:solidFill>
                <a:latin typeface="Arial" panose="020B0604020202020204" pitchFamily="34" charset="0"/>
                <a:ea typeface="方正黑体简体" panose="02000000000000000000" charset="-122"/>
                <a:sym typeface="+mn-ea"/>
              </a:rPr>
              <a:t>小结</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nvGraphicFramePr>
        <p:xfrm>
          <a:off x="1362075" y="2076451"/>
          <a:ext cx="9237980" cy="4531360"/>
        </p:xfrm>
        <a:graphic>
          <a:graphicData uri="http://schemas.openxmlformats.org/drawingml/2006/table">
            <a:tbl>
              <a:tblPr firstRow="1" bandRow="1">
                <a:tableStyleId>{5C22544A-7EE6-4342-B048-85BDC9FD1C3A}</a:tableStyleId>
              </a:tblPr>
              <a:tblGrid>
                <a:gridCol w="743585"/>
                <a:gridCol w="1427480"/>
                <a:gridCol w="1300480"/>
                <a:gridCol w="1196340"/>
                <a:gridCol w="1158875"/>
                <a:gridCol w="1367155"/>
                <a:gridCol w="1049020"/>
                <a:gridCol w="995045"/>
              </a:tblGrid>
              <a:tr h="321945">
                <a:tc>
                  <a:txBody>
                    <a:bodyPr/>
                    <a:p>
                      <a:pPr algn="r">
                        <a:buNone/>
                      </a:pPr>
                      <a:r>
                        <a:rPr lang="zh-CN" altLang="en-US" sz="1355">
                          <a:latin typeface="微软雅黑" panose="020B0503020204020204" charset="-122"/>
                          <a:ea typeface="微软雅黑" panose="020B0503020204020204" charset="-122"/>
                        </a:rPr>
                        <a:t>序号</a:t>
                      </a:r>
                      <a:endParaRPr lang="zh-CN" altLang="en-US" sz="1355">
                        <a:latin typeface="微软雅黑" panose="020B0503020204020204" charset="-122"/>
                        <a:ea typeface="微软雅黑" panose="020B0503020204020204" charset="-122"/>
                      </a:endParaRPr>
                    </a:p>
                  </a:txBody>
                  <a:tcPr/>
                </a:tc>
                <a:tc>
                  <a:txBody>
                    <a:bodyPr/>
                    <a:p>
                      <a:pPr algn="r">
                        <a:buNone/>
                      </a:pPr>
                      <a:r>
                        <a:rPr lang="zh-CN" altLang="en-US" sz="1355">
                          <a:latin typeface="微软雅黑" panose="020B0503020204020204" charset="-122"/>
                          <a:ea typeface="微软雅黑" panose="020B0503020204020204" charset="-122"/>
                        </a:rPr>
                        <a:t>电影名称</a:t>
                      </a:r>
                      <a:endParaRPr lang="zh-CN" altLang="en-US" sz="1355">
                        <a:latin typeface="微软雅黑" panose="020B0503020204020204" charset="-122"/>
                        <a:ea typeface="微软雅黑" panose="020B0503020204020204" charset="-122"/>
                      </a:endParaRPr>
                    </a:p>
                  </a:txBody>
                  <a:tcPr/>
                </a:tc>
                <a:tc>
                  <a:txBody>
                    <a:bodyPr/>
                    <a:p>
                      <a:pPr algn="r">
                        <a:buNone/>
                      </a:pPr>
                      <a:r>
                        <a:rPr lang="zh-CN" altLang="en-US" sz="1355">
                          <a:latin typeface="微软雅黑" panose="020B0503020204020204" charset="-122"/>
                          <a:ea typeface="微软雅黑" panose="020B0503020204020204" charset="-122"/>
                        </a:rPr>
                        <a:t>搞笑镜头</a:t>
                      </a:r>
                      <a:endParaRPr lang="zh-CN" altLang="en-US" sz="1355">
                        <a:latin typeface="微软雅黑" panose="020B0503020204020204" charset="-122"/>
                        <a:ea typeface="微软雅黑" panose="020B0503020204020204" charset="-122"/>
                      </a:endParaRPr>
                    </a:p>
                  </a:txBody>
                  <a:tcPr/>
                </a:tc>
                <a:tc>
                  <a:txBody>
                    <a:bodyPr/>
                    <a:p>
                      <a:pPr algn="r">
                        <a:buNone/>
                      </a:pPr>
                      <a:r>
                        <a:rPr lang="zh-CN" altLang="en-US" sz="1355">
                          <a:latin typeface="微软雅黑" panose="020B0503020204020204" charset="-122"/>
                          <a:ea typeface="微软雅黑" panose="020B0503020204020204" charset="-122"/>
                        </a:rPr>
                        <a:t>拥抱镜头</a:t>
                      </a:r>
                      <a:endParaRPr lang="zh-CN" altLang="en-US" sz="1355">
                        <a:latin typeface="微软雅黑" panose="020B0503020204020204" charset="-122"/>
                        <a:ea typeface="微软雅黑" panose="020B0503020204020204" charset="-122"/>
                      </a:endParaRPr>
                    </a:p>
                  </a:txBody>
                  <a:tcPr/>
                </a:tc>
                <a:tc>
                  <a:txBody>
                    <a:bodyPr/>
                    <a:p>
                      <a:pPr algn="r">
                        <a:buNone/>
                      </a:pPr>
                      <a:r>
                        <a:rPr lang="zh-CN" altLang="en-US" sz="1355">
                          <a:latin typeface="微软雅黑" panose="020B0503020204020204" charset="-122"/>
                          <a:ea typeface="微软雅黑" panose="020B0503020204020204" charset="-122"/>
                        </a:rPr>
                        <a:t>打斗镜头</a:t>
                      </a:r>
                      <a:endParaRPr lang="zh-CN" altLang="en-US" sz="1355">
                        <a:latin typeface="微软雅黑" panose="020B0503020204020204" charset="-122"/>
                        <a:ea typeface="微软雅黑" panose="020B0503020204020204" charset="-122"/>
                      </a:endParaRPr>
                    </a:p>
                  </a:txBody>
                  <a:tcPr/>
                </a:tc>
                <a:tc>
                  <a:txBody>
                    <a:bodyPr/>
                    <a:p>
                      <a:pPr algn="r">
                        <a:buNone/>
                      </a:pPr>
                      <a:r>
                        <a:rPr lang="zh-CN" altLang="en-US" sz="1355">
                          <a:latin typeface="微软雅黑" panose="020B0503020204020204" charset="-122"/>
                          <a:ea typeface="微软雅黑" panose="020B0503020204020204" charset="-122"/>
                        </a:rPr>
                        <a:t>电影类型</a:t>
                      </a:r>
                      <a:endParaRPr lang="zh-CN" altLang="en-US" sz="1355">
                        <a:latin typeface="微软雅黑" panose="020B0503020204020204" charset="-122"/>
                        <a:ea typeface="微软雅黑" panose="020B0503020204020204" charset="-122"/>
                      </a:endParaRPr>
                    </a:p>
                  </a:txBody>
                  <a:tcPr/>
                </a:tc>
                <a:tc>
                  <a:txBody>
                    <a:bodyPr/>
                    <a:p>
                      <a:pPr algn="ctr">
                        <a:buNone/>
                      </a:pPr>
                      <a:r>
                        <a:rPr lang="zh-CN" altLang="en-US" sz="1355">
                          <a:latin typeface="微软雅黑" panose="020B0503020204020204" charset="-122"/>
                          <a:ea typeface="微软雅黑" panose="020B0503020204020204" charset="-122"/>
                        </a:rPr>
                        <a:t>距离</a:t>
                      </a:r>
                      <a:endParaRPr lang="zh-CN" altLang="en-US" sz="1355">
                        <a:latin typeface="微软雅黑" panose="020B0503020204020204" charset="-122"/>
                        <a:ea typeface="微软雅黑" panose="020B0503020204020204" charset="-122"/>
                      </a:endParaRPr>
                    </a:p>
                  </a:txBody>
                  <a:tcPr/>
                </a:tc>
                <a:tc>
                  <a:txBody>
                    <a:bodyPr/>
                    <a:p>
                      <a:pPr algn="ctr">
                        <a:buNone/>
                      </a:pPr>
                      <a:r>
                        <a:rPr lang="en-US" altLang="zh-CN" sz="1355">
                          <a:latin typeface="微软雅黑" panose="020B0503020204020204" charset="-122"/>
                          <a:ea typeface="微软雅黑" panose="020B0503020204020204" charset="-122"/>
                        </a:rPr>
                        <a:t>K=5</a:t>
                      </a:r>
                      <a:r>
                        <a:rPr lang="zh-CN" altLang="en-US" sz="1355">
                          <a:latin typeface="微软雅黑" panose="020B0503020204020204" charset="-122"/>
                          <a:ea typeface="微软雅黑" panose="020B0503020204020204" charset="-122"/>
                        </a:rPr>
                        <a:t>时</a:t>
                      </a:r>
                      <a:endParaRPr lang="zh-CN" altLang="en-US" sz="1355">
                        <a:latin typeface="微软雅黑" panose="020B0503020204020204" charset="-122"/>
                        <a:ea typeface="微软雅黑" panose="020B0503020204020204" charset="-122"/>
                      </a:endParaRPr>
                    </a:p>
                  </a:txBody>
                  <a:tcPr/>
                </a:tc>
              </a:tr>
              <a:tr h="421005">
                <a:tc>
                  <a:txBody>
                    <a:bodyPr/>
                    <a:p>
                      <a:pPr algn="ctr">
                        <a:buNone/>
                      </a:pPr>
                      <a:r>
                        <a:rPr lang="en-US" altLang="zh-CN" sz="1865">
                          <a:solidFill>
                            <a:schemeClr val="tx2"/>
                          </a:solidFill>
                          <a:latin typeface="微软雅黑" panose="020B0503020204020204" charset="-122"/>
                          <a:ea typeface="微软雅黑" panose="020B0503020204020204" charset="-122"/>
                        </a:rPr>
                        <a:t>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功夫熊猫</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0</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21.47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b="1">
                          <a:solidFill>
                            <a:srgbClr val="FF0000"/>
                          </a:solidFill>
                          <a:latin typeface="Palatino Linotype" panose="02040502050505030304" pitchFamily="18" charset="0"/>
                          <a:ea typeface="微软雅黑" panose="020B0503020204020204" charset="-122"/>
                          <a:cs typeface="Palatino Linotype" panose="02040502050505030304" pitchFamily="18" charset="0"/>
                        </a:rPr>
                        <a:t>√</a:t>
                      </a:r>
                      <a:endParaRPr lang="en-US" altLang="zh-CN" sz="1865" b="1">
                        <a:solidFill>
                          <a:srgbClr val="FF0000"/>
                        </a:solidFill>
                        <a:latin typeface="Palatino Linotype" panose="02040502050505030304" pitchFamily="18" charset="0"/>
                        <a:ea typeface="微软雅黑" panose="020B0503020204020204" charset="-122"/>
                        <a:cs typeface="Palatino Linotype" panose="02040502050505030304" pitchFamily="18" charset="0"/>
                      </a:endParaRPr>
                    </a:p>
                  </a:txBody>
                  <a:tcPr/>
                </a:tc>
              </a:tr>
              <a:tr h="421005">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叶问</a:t>
                      </a:r>
                      <a:r>
                        <a:rPr lang="en-US" altLang="zh-CN" sz="1865">
                          <a:solidFill>
                            <a:schemeClr val="tx2"/>
                          </a:solidFill>
                          <a:latin typeface="微软雅黑" panose="020B0503020204020204" charset="-122"/>
                          <a:ea typeface="微软雅黑" panose="020B0503020204020204" charset="-122"/>
                          <a:cs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cs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65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动作片</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52.01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endParaRPr lang="en-US" altLang="zh-CN" sz="1865">
                        <a:latin typeface="微软雅黑" panose="020B0503020204020204" charset="-122"/>
                        <a:ea typeface="微软雅黑" panose="020B0503020204020204" charset="-122"/>
                      </a:endParaRPr>
                    </a:p>
                  </a:txBody>
                  <a:tcPr/>
                </a:tc>
              </a:tr>
              <a:tr h="421005">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sym typeface="+mn-ea"/>
                        </a:rPr>
                        <a:t>伦敦陷落</a:t>
                      </a:r>
                      <a:endParaRPr lang="zh-CN" altLang="en-US" sz="1865">
                        <a:solidFill>
                          <a:schemeClr val="tx2"/>
                        </a:solidFill>
                        <a:latin typeface="微软雅黑" panose="020B0503020204020204" charset="-122"/>
                        <a:ea typeface="微软雅黑" panose="020B0503020204020204" charset="-122"/>
                        <a:sym typeface="+mn-ea"/>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动作片</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43.42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endParaRPr lang="en-US" altLang="zh-CN" sz="1865">
                        <a:latin typeface="微软雅黑" panose="020B0503020204020204" charset="-122"/>
                        <a:ea typeface="微软雅黑" panose="020B0503020204020204" charset="-122"/>
                      </a:endParaRPr>
                    </a:p>
                  </a:txBody>
                  <a:tcPr/>
                </a:tc>
              </a:tr>
              <a:tr h="421005">
                <a:tc>
                  <a:txBody>
                    <a:bodyPr/>
                    <a:p>
                      <a:pPr algn="ctr">
                        <a:buNone/>
                      </a:pPr>
                      <a:r>
                        <a:rPr lang="en-US" altLang="zh-CN" sz="1865">
                          <a:solidFill>
                            <a:schemeClr val="tx2"/>
                          </a:solidFill>
                          <a:latin typeface="微软雅黑" panose="020B0503020204020204" charset="-122"/>
                          <a:ea typeface="微软雅黑" panose="020B0503020204020204" charset="-122"/>
                        </a:rPr>
                        <a:t>4</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代理情人</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38</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爱情片</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40.57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endParaRPr lang="en-US" altLang="zh-CN" sz="1865">
                        <a:latin typeface="微软雅黑" panose="020B0503020204020204" charset="-122"/>
                        <a:ea typeface="微软雅黑" panose="020B0503020204020204" charset="-122"/>
                      </a:endParaRPr>
                    </a:p>
                  </a:txBody>
                  <a:tcPr/>
                </a:tc>
              </a:tr>
              <a:tr h="421005">
                <a:tc>
                  <a:txBody>
                    <a:bodyPr/>
                    <a:p>
                      <a:pPr algn="ctr">
                        <a:buNone/>
                      </a:pPr>
                      <a:r>
                        <a:rPr lang="en-US" altLang="zh-CN" sz="1865">
                          <a:solidFill>
                            <a:schemeClr val="tx2"/>
                          </a:solidFill>
                          <a:latin typeface="微软雅黑" panose="020B0503020204020204" charset="-122"/>
                          <a:ea typeface="微软雅黑" panose="020B0503020204020204" charset="-122"/>
                        </a:rPr>
                        <a:t>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新步步惊心</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8</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34</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17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爱情片</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34.44</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b="1">
                          <a:solidFill>
                            <a:srgbClr val="FF0000"/>
                          </a:solidFill>
                          <a:latin typeface="Palatino Linotype" panose="02040502050505030304" pitchFamily="18" charset="0"/>
                          <a:ea typeface="微软雅黑" panose="020B0503020204020204" charset="-122"/>
                          <a:cs typeface="Palatino Linotype" panose="02040502050505030304" pitchFamily="18" charset="0"/>
                          <a:sym typeface="+mn-ea"/>
                        </a:rPr>
                        <a:t>√</a:t>
                      </a:r>
                      <a:endParaRPr lang="en-US" altLang="zh-CN" sz="1865" b="1">
                        <a:solidFill>
                          <a:srgbClr val="FF0000"/>
                        </a:solidFill>
                        <a:latin typeface="Palatino Linotype" panose="02040502050505030304" pitchFamily="18" charset="0"/>
                        <a:ea typeface="微软雅黑" panose="020B0503020204020204" charset="-122"/>
                        <a:cs typeface="Palatino Linotype" panose="02040502050505030304" pitchFamily="18" charset="0"/>
                        <a:sym typeface="+mn-ea"/>
                      </a:endParaRPr>
                    </a:p>
                  </a:txBody>
                  <a:tcPr/>
                </a:tc>
              </a:tr>
              <a:tr h="421005">
                <a:tc>
                  <a:txBody>
                    <a:bodyPr/>
                    <a:p>
                      <a:pPr algn="ctr">
                        <a:buNone/>
                      </a:pPr>
                      <a:r>
                        <a:rPr lang="en-US" altLang="zh-CN" sz="1865">
                          <a:solidFill>
                            <a:schemeClr val="tx2"/>
                          </a:solidFill>
                          <a:latin typeface="微软雅黑" panose="020B0503020204020204" charset="-122"/>
                          <a:ea typeface="微软雅黑" panose="020B0503020204020204" charset="-122"/>
                        </a:rPr>
                        <a:t>6</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谍影重重</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动作片</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43.87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endParaRPr lang="en-US" altLang="zh-CN" sz="1865">
                        <a:latin typeface="微软雅黑" panose="020B0503020204020204" charset="-122"/>
                        <a:ea typeface="微软雅黑" panose="020B0503020204020204" charset="-122"/>
                      </a:endParaRPr>
                    </a:p>
                  </a:txBody>
                  <a:tcPr/>
                </a:tc>
              </a:tr>
              <a:tr h="420370">
                <a:tc>
                  <a:txBody>
                    <a:bodyPr/>
                    <a:p>
                      <a:pPr algn="ctr">
                        <a:buNone/>
                      </a:pPr>
                      <a:r>
                        <a:rPr lang="en-US" altLang="zh-CN" sz="1865">
                          <a:solidFill>
                            <a:schemeClr val="tx2"/>
                          </a:solidFill>
                          <a:latin typeface="微软雅黑" panose="020B0503020204020204" charset="-122"/>
                          <a:ea typeface="微软雅黑" panose="020B0503020204020204" charset="-122"/>
                        </a:rPr>
                        <a:t>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功夫熊猫</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0</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31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21.47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b="1">
                          <a:solidFill>
                            <a:srgbClr val="FF0000"/>
                          </a:solidFill>
                          <a:latin typeface="Palatino Linotype" panose="02040502050505030304" pitchFamily="18" charset="0"/>
                          <a:ea typeface="微软雅黑" panose="020B0503020204020204" charset="-122"/>
                          <a:cs typeface="Palatino Linotype" panose="02040502050505030304" pitchFamily="18" charset="0"/>
                          <a:sym typeface="+mn-ea"/>
                        </a:rPr>
                        <a:t>√</a:t>
                      </a:r>
                      <a:endParaRPr lang="en-US" altLang="zh-CN" sz="1865" b="1">
                        <a:solidFill>
                          <a:srgbClr val="FF0000"/>
                        </a:solidFill>
                        <a:latin typeface="Palatino Linotype" panose="02040502050505030304" pitchFamily="18" charset="0"/>
                        <a:ea typeface="微软雅黑" panose="020B0503020204020204" charset="-122"/>
                        <a:cs typeface="Palatino Linotype" panose="02040502050505030304" pitchFamily="18" charset="0"/>
                        <a:sym typeface="+mn-ea"/>
                      </a:endParaRPr>
                    </a:p>
                  </a:txBody>
                  <a:tcPr/>
                </a:tc>
              </a:tr>
              <a:tr h="421005">
                <a:tc>
                  <a:txBody>
                    <a:bodyPr/>
                    <a:p>
                      <a:pPr algn="ctr">
                        <a:buNone/>
                      </a:pPr>
                      <a:r>
                        <a:rPr lang="en-US" altLang="zh-CN" sz="1865">
                          <a:solidFill>
                            <a:schemeClr val="tx2"/>
                          </a:solidFill>
                          <a:latin typeface="微软雅黑" panose="020B0503020204020204" charset="-122"/>
                          <a:ea typeface="微软雅黑" panose="020B0503020204020204" charset="-122"/>
                        </a:rPr>
                        <a:t>8</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美人鱼</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21</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17</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18.55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b="1">
                          <a:solidFill>
                            <a:srgbClr val="FF0000"/>
                          </a:solidFill>
                          <a:latin typeface="Palatino Linotype" panose="02040502050505030304" pitchFamily="18" charset="0"/>
                          <a:ea typeface="微软雅黑" panose="020B0503020204020204" charset="-122"/>
                          <a:cs typeface="Palatino Linotype" panose="02040502050505030304" pitchFamily="18" charset="0"/>
                          <a:sym typeface="+mn-ea"/>
                        </a:rPr>
                        <a:t>√</a:t>
                      </a:r>
                      <a:endParaRPr lang="en-US" altLang="zh-CN" sz="1865" b="1">
                        <a:solidFill>
                          <a:srgbClr val="FF0000"/>
                        </a:solidFill>
                        <a:latin typeface="Palatino Linotype" panose="02040502050505030304" pitchFamily="18" charset="0"/>
                        <a:ea typeface="微软雅黑" panose="020B0503020204020204" charset="-122"/>
                        <a:cs typeface="Palatino Linotype" panose="02040502050505030304" pitchFamily="18" charset="0"/>
                        <a:sym typeface="+mn-ea"/>
                      </a:endParaRPr>
                    </a:p>
                  </a:txBody>
                  <a:tcPr/>
                </a:tc>
              </a:tr>
              <a:tr h="421005">
                <a:tc>
                  <a:txBody>
                    <a:bodyPr/>
                    <a:p>
                      <a:pPr algn="ctr">
                        <a:buNone/>
                      </a:pPr>
                      <a:r>
                        <a:rPr lang="en-US" altLang="zh-CN" sz="1865">
                          <a:solidFill>
                            <a:schemeClr val="tx2"/>
                          </a:solidFill>
                          <a:latin typeface="微软雅黑" panose="020B0503020204020204" charset="-122"/>
                          <a:ea typeface="微软雅黑" panose="020B0503020204020204" charset="-122"/>
                        </a:rPr>
                        <a:t>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宝贝当家</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45</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9</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zh-CN" altLang="en-US" sz="1865">
                          <a:solidFill>
                            <a:schemeClr val="tx2"/>
                          </a:solidFill>
                          <a:latin typeface="微软雅黑" panose="020B0503020204020204" charset="-122"/>
                          <a:ea typeface="微软雅黑" panose="020B0503020204020204" charset="-122"/>
                        </a:rPr>
                        <a:t>喜剧片</a:t>
                      </a:r>
                      <a:endParaRPr lang="zh-CN" altLang="en-US"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a:solidFill>
                            <a:schemeClr val="tx2"/>
                          </a:solidFill>
                          <a:latin typeface="微软雅黑" panose="020B0503020204020204" charset="-122"/>
                          <a:ea typeface="微软雅黑" panose="020B0503020204020204" charset="-122"/>
                        </a:rPr>
                        <a:t>23.43</a:t>
                      </a:r>
                      <a:endParaRPr lang="en-US" altLang="zh-CN" sz="1865">
                        <a:solidFill>
                          <a:schemeClr val="tx2"/>
                        </a:solidFill>
                        <a:latin typeface="微软雅黑" panose="020B0503020204020204" charset="-122"/>
                        <a:ea typeface="微软雅黑" panose="020B0503020204020204" charset="-122"/>
                      </a:endParaRPr>
                    </a:p>
                  </a:txBody>
                  <a:tcPr/>
                </a:tc>
                <a:tc>
                  <a:txBody>
                    <a:bodyPr/>
                    <a:p>
                      <a:pPr algn="ctr">
                        <a:buNone/>
                      </a:pPr>
                      <a:r>
                        <a:rPr lang="en-US" altLang="zh-CN" sz="1865" b="1">
                          <a:solidFill>
                            <a:srgbClr val="FF0000"/>
                          </a:solidFill>
                          <a:latin typeface="Palatino Linotype" panose="02040502050505030304" pitchFamily="18" charset="0"/>
                          <a:ea typeface="微软雅黑" panose="020B0503020204020204" charset="-122"/>
                          <a:cs typeface="Palatino Linotype" panose="02040502050505030304" pitchFamily="18" charset="0"/>
                          <a:sym typeface="+mn-ea"/>
                        </a:rPr>
                        <a:t>√</a:t>
                      </a:r>
                      <a:endParaRPr lang="en-US" altLang="zh-CN" sz="1865" b="1">
                        <a:solidFill>
                          <a:srgbClr val="FF0000"/>
                        </a:solidFill>
                        <a:latin typeface="Palatino Linotype" panose="02040502050505030304" pitchFamily="18" charset="0"/>
                        <a:ea typeface="微软雅黑" panose="020B0503020204020204" charset="-122"/>
                        <a:cs typeface="Palatino Linotype" panose="02040502050505030304" pitchFamily="18" charset="0"/>
                        <a:sym typeface="+mn-ea"/>
                      </a:endParaRPr>
                    </a:p>
                  </a:txBody>
                  <a:tcPr/>
                </a:tc>
              </a:tr>
              <a:tr h="421005">
                <a:tc>
                  <a:txBody>
                    <a:bodyPr/>
                    <a:p>
                      <a:pPr algn="ctr">
                        <a:buNone/>
                      </a:pPr>
                      <a:r>
                        <a:rPr lang="en-US" altLang="zh-CN" sz="1865">
                          <a:solidFill>
                            <a:schemeClr val="tx2"/>
                          </a:solidFill>
                          <a:latin typeface="微软雅黑" panose="020B0503020204020204" charset="-122"/>
                          <a:ea typeface="微软雅黑" panose="020B0503020204020204" charset="-122"/>
                        </a:rPr>
                        <a:t>10</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zh-CN" altLang="en-US" sz="1865">
                          <a:solidFill>
                            <a:schemeClr val="tx2"/>
                          </a:solidFill>
                          <a:latin typeface="微软雅黑" panose="020B0503020204020204" charset="-122"/>
                          <a:ea typeface="微软雅黑" panose="020B0503020204020204" charset="-122"/>
                        </a:rPr>
                        <a:t>唐人街探案</a:t>
                      </a:r>
                      <a:endParaRPr lang="zh-CN" altLang="en-US"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en-US" altLang="zh-CN" sz="1865">
                          <a:solidFill>
                            <a:schemeClr val="tx2"/>
                          </a:solidFill>
                          <a:latin typeface="微软雅黑" panose="020B0503020204020204" charset="-122"/>
                          <a:ea typeface="微软雅黑" panose="020B0503020204020204" charset="-122"/>
                        </a:rPr>
                        <a:t>23</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en-US" altLang="zh-CN" sz="1865">
                          <a:solidFill>
                            <a:schemeClr val="tx2"/>
                          </a:solidFill>
                          <a:latin typeface="微软雅黑" panose="020B0503020204020204" charset="-122"/>
                          <a:ea typeface="微软雅黑" panose="020B0503020204020204" charset="-122"/>
                        </a:rPr>
                        <a:t>3</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en-US" altLang="zh-CN" sz="1865">
                          <a:solidFill>
                            <a:schemeClr val="tx2"/>
                          </a:solidFill>
                          <a:latin typeface="微软雅黑" panose="020B0503020204020204" charset="-122"/>
                          <a:ea typeface="微软雅黑" panose="020B0503020204020204" charset="-122"/>
                        </a:rPr>
                        <a:t>17</a:t>
                      </a:r>
                      <a:endParaRPr lang="en-US" altLang="zh-CN" sz="1865">
                        <a:solidFill>
                          <a:schemeClr val="tx2"/>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zh-CN" altLang="en-US" sz="1865">
                          <a:solidFill>
                            <a:srgbClr val="FF0000"/>
                          </a:solidFill>
                          <a:latin typeface="微软雅黑" panose="020B0503020204020204" charset="-122"/>
                          <a:ea typeface="微软雅黑" panose="020B0503020204020204" charset="-122"/>
                        </a:rPr>
                        <a:t>？</a:t>
                      </a:r>
                      <a:endParaRPr lang="zh-CN" altLang="en-US" sz="1865">
                        <a:solidFill>
                          <a:srgbClr val="FF0000"/>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en-US" altLang="zh-CN" sz="1865">
                          <a:solidFill>
                            <a:schemeClr val="tx1"/>
                          </a:solidFill>
                          <a:latin typeface="微软雅黑" panose="020B0503020204020204" charset="-122"/>
                          <a:ea typeface="微软雅黑" panose="020B0503020204020204" charset="-122"/>
                        </a:rPr>
                        <a:t>——</a:t>
                      </a:r>
                      <a:endParaRPr lang="en-US" altLang="zh-CN" sz="1865">
                        <a:solidFill>
                          <a:schemeClr val="tx1"/>
                        </a:solidFill>
                        <a:latin typeface="微软雅黑" panose="020B0503020204020204" charset="-122"/>
                        <a:ea typeface="微软雅黑" panose="020B0503020204020204" charset="-122"/>
                      </a:endParaRPr>
                    </a:p>
                  </a:txBody>
                  <a:tcPr>
                    <a:solidFill>
                      <a:schemeClr val="accent6">
                        <a:lumMod val="40000"/>
                        <a:lumOff val="60000"/>
                      </a:schemeClr>
                    </a:solidFill>
                  </a:tcPr>
                </a:tc>
                <a:tc>
                  <a:txBody>
                    <a:bodyPr/>
                    <a:p>
                      <a:pPr algn="ctr">
                        <a:buNone/>
                      </a:pPr>
                      <a:r>
                        <a:rPr lang="zh-CN" altLang="en-US" sz="1865">
                          <a:solidFill>
                            <a:srgbClr val="FF0000"/>
                          </a:solidFill>
                          <a:latin typeface="微软雅黑" panose="020B0503020204020204" charset="-122"/>
                          <a:ea typeface="微软雅黑" panose="020B0503020204020204" charset="-122"/>
                        </a:rPr>
                        <a:t>？</a:t>
                      </a:r>
                      <a:endParaRPr lang="zh-CN" altLang="en-US" sz="1865">
                        <a:solidFill>
                          <a:srgbClr val="FF0000"/>
                        </a:solidFill>
                        <a:latin typeface="微软雅黑" panose="020B0503020204020204" charset="-122"/>
                        <a:ea typeface="微软雅黑" panose="020B0503020204020204" charset="-122"/>
                      </a:endParaRPr>
                    </a:p>
                  </a:txBody>
                  <a:tcPr>
                    <a:solidFill>
                      <a:schemeClr val="accent6">
                        <a:lumMod val="40000"/>
                        <a:lumOff val="60000"/>
                      </a:schemeClr>
                    </a:solidFill>
                  </a:tcPr>
                </a:tc>
              </a:tr>
            </a:tbl>
          </a:graphicData>
        </a:graphic>
      </p:graphicFrame>
      <p:graphicFrame>
        <p:nvGraphicFramePr>
          <p:cNvPr id="61551" name="对象 1">
            <a:hlinkClick r:id="" action="ppaction://ole?verb="/>
          </p:cNvPr>
          <p:cNvGraphicFramePr>
            <a:graphicFrameLocks noChangeAspect="1"/>
          </p:cNvGraphicFramePr>
          <p:nvPr/>
        </p:nvGraphicFramePr>
        <p:xfrm>
          <a:off x="3162300" y="1384300"/>
          <a:ext cx="5865813" cy="600075"/>
        </p:xfrm>
        <a:graphic>
          <a:graphicData uri="http://schemas.openxmlformats.org/presentationml/2006/ole">
            <mc:AlternateContent xmlns:mc="http://schemas.openxmlformats.org/markup-compatibility/2006">
              <mc:Choice xmlns:v="urn:schemas-microsoft-com:vml" Requires="v">
                <p:oleObj spid="_x0000_s3092" name="" r:id="rId1" imgW="2730500" imgH="279400" progId="Equation.KSEE3">
                  <p:embed/>
                </p:oleObj>
              </mc:Choice>
              <mc:Fallback>
                <p:oleObj name="" r:id="rId1" imgW="2730500" imgH="279400" progId="Equation.KSEE3">
                  <p:embed/>
                  <p:pic>
                    <p:nvPicPr>
                      <p:cNvPr id="0" name="图片 3091"/>
                      <p:cNvPicPr/>
                      <p:nvPr/>
                    </p:nvPicPr>
                    <p:blipFill>
                      <a:blip r:embed="rId2"/>
                      <a:stretch>
                        <a:fillRect/>
                      </a:stretch>
                    </p:blipFill>
                    <p:spPr>
                      <a:xfrm>
                        <a:off x="3162300" y="1384300"/>
                        <a:ext cx="5865813" cy="600075"/>
                      </a:xfrm>
                      <a:prstGeom prst="rect">
                        <a:avLst/>
                      </a:prstGeom>
                      <a:noFill/>
                      <a:ln w="38100">
                        <a:noFill/>
                        <a:miter/>
                      </a:ln>
                    </p:spPr>
                  </p:pic>
                </p:oleObj>
              </mc:Fallback>
            </mc:AlternateContent>
          </a:graphicData>
        </a:graphic>
      </p:graphicFrame>
      <p:sp>
        <p:nvSpPr>
          <p:cNvPr id="5"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 KNN</a:t>
            </a:r>
            <a:r>
              <a:rPr lang="zh-CN" altLang="en-US" spc="0" dirty="0">
                <a:solidFill>
                  <a:schemeClr val="accent1"/>
                </a:solidFill>
                <a:latin typeface="Arial" panose="020B0604020202020204" pitchFamily="34" charset="0"/>
                <a:ea typeface="方正黑体简体" panose="02000000000000000000" charset="-122"/>
                <a:sym typeface="+mn-ea"/>
              </a:rPr>
              <a:t>算法简介</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667933" y="6193367"/>
            <a:ext cx="10369973" cy="297180"/>
          </a:xfrm>
          <a:prstGeom prst="rect">
            <a:avLst/>
          </a:prstGeom>
          <a:noFill/>
        </p:spPr>
        <p:txBody>
          <a:bodyPr wrap="square" rtlCol="0" anchor="t">
            <a:spAutoFit/>
          </a:bodyPr>
          <a:p>
            <a:r>
              <a:rPr lang="zh-CN" altLang="en-US" sz="1335"/>
              <a:t>https://scikit-learn.org/stable/modules/generated/sklearn.neighbors.KNeighborsClassifier.html#sklearn.neighbors.KNeighborsClassifier</a:t>
            </a:r>
            <a:endParaRPr lang="zh-CN" altLang="en-US" sz="1335"/>
          </a:p>
        </p:txBody>
      </p:sp>
      <p:sp>
        <p:nvSpPr>
          <p:cNvPr id="5" name="文本框 4"/>
          <p:cNvSpPr txBox="1"/>
          <p:nvPr/>
        </p:nvSpPr>
        <p:spPr>
          <a:xfrm>
            <a:off x="838200" y="1545167"/>
            <a:ext cx="9513147" cy="1198880"/>
          </a:xfrm>
          <a:prstGeom prst="rect">
            <a:avLst/>
          </a:prstGeom>
          <a:noFill/>
        </p:spPr>
        <p:txBody>
          <a:bodyPr wrap="square" rtlCol="0" anchor="t">
            <a:spAutoFit/>
          </a:bodyPr>
          <a:p>
            <a:r>
              <a:rPr lang="zh-CN" altLang="en-US" sz="2400"/>
              <a:t>class sklearn.neighbors.</a:t>
            </a:r>
            <a:r>
              <a:rPr lang="zh-CN" altLang="en-US" sz="2400" b="1">
                <a:solidFill>
                  <a:srgbClr val="C00000"/>
                </a:solidFill>
              </a:rPr>
              <a:t>KNeighborsClassifier</a:t>
            </a:r>
            <a:r>
              <a:rPr lang="zh-CN" altLang="en-US" sz="2400"/>
              <a:t>(</a:t>
            </a:r>
            <a:r>
              <a:rPr lang="zh-CN" altLang="en-US" sz="2400">
                <a:solidFill>
                  <a:srgbClr val="C00000"/>
                </a:solidFill>
              </a:rPr>
              <a:t>n_neighbors=5</a:t>
            </a:r>
            <a:r>
              <a:rPr lang="zh-CN" altLang="en-US" sz="2400"/>
              <a:t>, </a:t>
            </a:r>
            <a:r>
              <a:rPr lang="zh-CN" altLang="en-US" sz="2400">
                <a:solidFill>
                  <a:schemeClr val="bg1">
                    <a:lumMod val="50000"/>
                  </a:schemeClr>
                </a:solidFill>
              </a:rPr>
              <a:t>weights=’uniform’, algorithm=’auto’, leaf_size=30, p=2, metric=’minkowski’, metric_params=None, n_jobs=None, **kwargs</a:t>
            </a:r>
            <a:r>
              <a:rPr lang="zh-CN" altLang="en-US" sz="2400"/>
              <a:t>)</a:t>
            </a:r>
            <a:endParaRPr lang="zh-CN" altLang="en-US" sz="2400"/>
          </a:p>
        </p:txBody>
      </p:sp>
      <p:pic>
        <p:nvPicPr>
          <p:cNvPr id="7" name="图片 6"/>
          <p:cNvPicPr>
            <a:picLocks noChangeAspect="1"/>
          </p:cNvPicPr>
          <p:nvPr/>
        </p:nvPicPr>
        <p:blipFill>
          <a:blip r:embed="rId1"/>
          <a:srcRect t="1916"/>
          <a:stretch>
            <a:fillRect/>
          </a:stretch>
        </p:blipFill>
        <p:spPr>
          <a:xfrm>
            <a:off x="838200" y="2446867"/>
            <a:ext cx="8879840" cy="3597487"/>
          </a:xfrm>
          <a:prstGeom prst="rect">
            <a:avLst/>
          </a:prstGeom>
        </p:spPr>
      </p:pic>
      <p:sp>
        <p:nvSpPr>
          <p:cNvPr id="3" name="标题 1"/>
          <p:cNvSpPr txBox="1">
            <a:spLocks noGrp="1"/>
          </p:cNvSpPr>
          <p:nvPr/>
        </p:nvSpPr>
        <p:spPr>
          <a:xfrm>
            <a:off x="608400" y="237560"/>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 KNN</a:t>
            </a:r>
            <a:r>
              <a:rPr lang="zh-CN" altLang="en-US" spc="0" dirty="0">
                <a:solidFill>
                  <a:schemeClr val="accent1"/>
                </a:solidFill>
                <a:latin typeface="Arial" panose="020B0604020202020204" pitchFamily="34" charset="0"/>
                <a:ea typeface="方正黑体简体" panose="02000000000000000000" charset="-122"/>
                <a:sym typeface="+mn-ea"/>
              </a:rPr>
              <a:t>算法</a:t>
            </a:r>
            <a:r>
              <a:rPr lang="en-US" altLang="zh-CN" spc="0" dirty="0">
                <a:solidFill>
                  <a:schemeClr val="accent1"/>
                </a:solidFill>
                <a:latin typeface="Arial" panose="020B0604020202020204" pitchFamily="34" charset="0"/>
                <a:ea typeface="方正黑体简体" panose="02000000000000000000" charset="-122"/>
                <a:sym typeface="+mn-ea"/>
              </a:rPr>
              <a:t>API</a:t>
            </a:r>
            <a:r>
              <a:rPr lang="zh-CN" altLang="en-US" spc="0" dirty="0">
                <a:solidFill>
                  <a:schemeClr val="accent1"/>
                </a:solidFill>
                <a:latin typeface="Arial" panose="020B0604020202020204" pitchFamily="34" charset="0"/>
                <a:ea typeface="方正黑体简体" panose="02000000000000000000" charset="-122"/>
                <a:sym typeface="+mn-ea"/>
              </a:rPr>
              <a:t>的使用</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diagram"/>
  <p:tag name="KSO_WM_TEMPLATE_INDEX" val="20181988"/>
</p:tagLst>
</file>

<file path=ppt/tags/tag101.xml><?xml version="1.0" encoding="utf-8"?>
<p:tagLst xmlns:p="http://schemas.openxmlformats.org/presentationml/2006/main">
  <p:tag name="KSO_WM_BEAUTIFY_FLAG" val="#wm#"/>
  <p:tag name="KSO_WM_TEMPLATE_CATEGORY" val="diagram"/>
  <p:tag name="KSO_WM_TEMPLATE_INDEX" val="20181988"/>
</p:tagLst>
</file>

<file path=ppt/tags/tag102.xml><?xml version="1.0" encoding="utf-8"?>
<p:tagLst xmlns:p="http://schemas.openxmlformats.org/presentationml/2006/main">
  <p:tag name="KSO_WM_BEAUTIFY_FLAG" val="#wm#"/>
  <p:tag name="KSO_WM_TEMPLATE_CATEGORY" val="diagram"/>
  <p:tag name="KSO_WM_TEMPLATE_INDEX" val="20181988"/>
</p:tagLst>
</file>

<file path=ppt/tags/tag103.xml><?xml version="1.0" encoding="utf-8"?>
<p:tagLst xmlns:p="http://schemas.openxmlformats.org/presentationml/2006/main">
  <p:tag name="KSO_WM_BEAUTIFY_FLAG" val="#wm#"/>
  <p:tag name="KSO_WM_TEMPLATE_CATEGORY" val="diagram"/>
  <p:tag name="KSO_WM_TEMPLATE_INDEX" val="20181988"/>
</p:tagLst>
</file>

<file path=ppt/tags/tag104.xml><?xml version="1.0" encoding="utf-8"?>
<p:tagLst xmlns:p="http://schemas.openxmlformats.org/presentationml/2006/main">
  <p:tag name="KSO_WM_BEAUTIFY_FLAG" val="#wm#"/>
  <p:tag name="KSO_WM_TEMPLATE_CATEGORY" val="diagram"/>
  <p:tag name="KSO_WM_TEMPLATE_INDEX" val="20181988"/>
</p:tagLst>
</file>

<file path=ppt/tags/tag105.xml><?xml version="1.0" encoding="utf-8"?>
<p:tagLst xmlns:p="http://schemas.openxmlformats.org/presentationml/2006/main">
  <p:tag name="KSO_WM_BEAUTIFY_FLAG" val="#wm#"/>
  <p:tag name="KSO_WM_TEMPLATE_CATEGORY" val="diagram"/>
  <p:tag name="KSO_WM_TEMPLATE_INDEX" val="20181988"/>
</p:tagLst>
</file>

<file path=ppt/tags/tag106.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a"/>
  <p:tag name="KSO_WM_UNIT_INDEX" val="1_1_1"/>
  <p:tag name="KSO_WM_UNIT_ID" val="diagram634_2*l_h_a*1_1_1"/>
  <p:tag name="KSO_WM_UNIT_CLEAR" val="1"/>
  <p:tag name="KSO_WM_UNIT_LAYERLEVEL" val="1_1_1"/>
  <p:tag name="KSO_WM_UNIT_VALUE" val="24"/>
  <p:tag name="KSO_WM_UNIT_HIGHLIGHT" val="0"/>
  <p:tag name="KSO_WM_UNIT_COMPATIBLE" val="0"/>
  <p:tag name="KSO_WM_UNIT_PRESET_TEXT_INDEX" val="3"/>
  <p:tag name="KSO_WM_DIAGRAM_GROUP_CODE" val="l1-1"/>
  <p:tag name="KSO_WM_UNIT_PRESET_TEXT_LEN" val="17"/>
  <p:tag name="KSO_WM_UNIT_FILL_FORE_SCHEMECOLOR_INDEX" val="5"/>
  <p:tag name="KSO_WM_UNIT_FILL_TYPE" val="1"/>
  <p:tag name="KSO_WM_UNIT_TEXT_FILL_FORE_SCHEMECOLOR_INDEX" val="2"/>
  <p:tag name="KSO_WM_UNIT_TEXT_FILL_TYPE" val="1"/>
</p:tagLst>
</file>

<file path=ppt/tags/tag107.xml><?xml version="1.0" encoding="utf-8"?>
<p:tagLst xmlns:p="http://schemas.openxmlformats.org/presentationml/2006/main">
  <p:tag name="KSO_WM_TEMPLATE_CATEGORY" val="diagram"/>
  <p:tag name="KSO_WM_TEMPLATE_INDEX" val="634"/>
  <p:tag name="KSO_WM_TAG_VERSION" val="1.0"/>
  <p:tag name="KSO_WM_BEAUTIFY_FLAG" val="#wm#"/>
  <p:tag name="KSO_WM_UNIT_TYPE" val="l_i"/>
  <p:tag name="KSO_WM_UNIT_INDEX" val="1_1"/>
  <p:tag name="KSO_WM_UNIT_ID" val="diagram634_2*l_i*1_1"/>
  <p:tag name="KSO_WM_UNIT_CLEAR" val="1"/>
  <p:tag name="KSO_WM_UNIT_LAYERLEVEL" val="1_1"/>
  <p:tag name="KSO_WM_DIAGRAM_GROUP_CODE" val="l1-1"/>
  <p:tag name="KSO_WM_UNIT_TEXT_FILL_FORE_SCHEMECOLOR_INDEX" val="5"/>
  <p:tag name="KSO_WM_UNIT_TEXT_FILL_TYPE" val="1"/>
</p:tagLst>
</file>

<file path=ppt/tags/tag108.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a"/>
  <p:tag name="KSO_WM_UNIT_INDEX" val="1_2_1"/>
  <p:tag name="KSO_WM_UNIT_ID" val="diagram634_2*l_h_a*1_2_1"/>
  <p:tag name="KSO_WM_UNIT_CLEAR" val="1"/>
  <p:tag name="KSO_WM_UNIT_LAYERLEVEL" val="1_1_1"/>
  <p:tag name="KSO_WM_UNIT_VALUE" val="24"/>
  <p:tag name="KSO_WM_UNIT_HIGHLIGHT" val="0"/>
  <p:tag name="KSO_WM_UNIT_COMPATIBLE" val="0"/>
  <p:tag name="KSO_WM_UNIT_PRESET_TEXT_INDEX" val="3"/>
  <p:tag name="KSO_WM_DIAGRAM_GROUP_CODE" val="l1-1"/>
  <p:tag name="KSO_WM_UNIT_PRESET_TEXT_LEN" val="17"/>
  <p:tag name="KSO_WM_UNIT_FILL_FORE_SCHEMECOLOR_INDEX" val="6"/>
  <p:tag name="KSO_WM_UNIT_FILL_TYPE" val="1"/>
  <p:tag name="KSO_WM_UNIT_TEXT_FILL_FORE_SCHEMECOLOR_INDEX" val="2"/>
  <p:tag name="KSO_WM_UNIT_TEXT_FILL_TYPE" val="1"/>
</p:tagLst>
</file>

<file path=ppt/tags/tag109.xml><?xml version="1.0" encoding="utf-8"?>
<p:tagLst xmlns:p="http://schemas.openxmlformats.org/presentationml/2006/main">
  <p:tag name="KSO_WM_TEMPLATE_CATEGORY" val="diagram"/>
  <p:tag name="KSO_WM_TEMPLATE_INDEX" val="634"/>
  <p:tag name="KSO_WM_TAG_VERSION" val="1.0"/>
  <p:tag name="KSO_WM_BEAUTIFY_FLAG" val="#wm#"/>
  <p:tag name="KSO_WM_UNIT_TYPE" val="l_i"/>
  <p:tag name="KSO_WM_UNIT_INDEX" val="1_2"/>
  <p:tag name="KSO_WM_UNIT_ID" val="diagram634_2*l_i*1_2"/>
  <p:tag name="KSO_WM_UNIT_CLEAR" val="1"/>
  <p:tag name="KSO_WM_UNIT_LAYERLEVEL" val="1_1"/>
  <p:tag name="KSO_WM_DIAGRAM_GROUP_CODE" val="l1-1"/>
  <p:tag name="KSO_WM_UNIT_TEXT_FILL_FORE_SCHEMECOLOR_INDEX" val="6"/>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a"/>
  <p:tag name="KSO_WM_UNIT_INDEX" val="1_3_1"/>
  <p:tag name="KSO_WM_UNIT_ID" val="diagram634_2*l_h_a*1_3_1"/>
  <p:tag name="KSO_WM_UNIT_CLEAR" val="1"/>
  <p:tag name="KSO_WM_UNIT_LAYERLEVEL" val="1_1_1"/>
  <p:tag name="KSO_WM_UNIT_VALUE" val="24"/>
  <p:tag name="KSO_WM_UNIT_HIGHLIGHT" val="0"/>
  <p:tag name="KSO_WM_UNIT_COMPATIBLE" val="0"/>
  <p:tag name="KSO_WM_UNIT_PRESET_TEXT_INDEX" val="3"/>
  <p:tag name="KSO_WM_DIAGRAM_GROUP_CODE" val="l1-1"/>
  <p:tag name="KSO_WM_UNIT_PRESET_TEXT_LEN" val="17"/>
  <p:tag name="KSO_WM_UNIT_FILL_FORE_SCHEMECOLOR_INDEX" val="7"/>
  <p:tag name="KSO_WM_UNIT_FILL_TYPE" val="1"/>
  <p:tag name="KSO_WM_UNIT_TEXT_FILL_FORE_SCHEMECOLOR_INDEX" val="2"/>
  <p:tag name="KSO_WM_UNIT_TEXT_FILL_TYPE" val="1"/>
</p:tagLst>
</file>

<file path=ppt/tags/tag111.xml><?xml version="1.0" encoding="utf-8"?>
<p:tagLst xmlns:p="http://schemas.openxmlformats.org/presentationml/2006/main">
  <p:tag name="KSO_WM_TEMPLATE_CATEGORY" val="diagram"/>
  <p:tag name="KSO_WM_TEMPLATE_INDEX" val="634"/>
  <p:tag name="KSO_WM_TAG_VERSION" val="1.0"/>
  <p:tag name="KSO_WM_BEAUTIFY_FLAG" val="#wm#"/>
  <p:tag name="KSO_WM_UNIT_TYPE" val="l_i"/>
  <p:tag name="KSO_WM_UNIT_INDEX" val="1_3"/>
  <p:tag name="KSO_WM_UNIT_ID" val="diagram634_2*l_i*1_3"/>
  <p:tag name="KSO_WM_UNIT_CLEAR" val="1"/>
  <p:tag name="KSO_WM_UNIT_LAYERLEVEL" val="1_1"/>
  <p:tag name="KSO_WM_DIAGRAM_GROUP_CODE" val="l1-1"/>
  <p:tag name="KSO_WM_UNIT_TEXT_FILL_FORE_SCHEMECOLOR_INDEX" val="7"/>
  <p:tag name="KSO_WM_UNIT_TEXT_FILL_TYPE" val="1"/>
</p:tagLst>
</file>

<file path=ppt/tags/tag112.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f"/>
  <p:tag name="KSO_WM_UNIT_INDEX" val="1_3_1"/>
  <p:tag name="KSO_WM_UNIT_ID" val="diagram634_2*l_h_f*1_3_1"/>
  <p:tag name="KSO_WM_UNIT_CLEAR" val="1"/>
  <p:tag name="KSO_WM_UNIT_LAYERLEVEL" val="1_1_1"/>
  <p:tag name="KSO_WM_UNIT_VALUE" val="28"/>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Lst>
</file>

<file path=ppt/tags/tag113.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a"/>
  <p:tag name="KSO_WM_UNIT_INDEX" val="1_4_1"/>
  <p:tag name="KSO_WM_UNIT_ID" val="diagram634_2*l_h_a*1_4_1"/>
  <p:tag name="KSO_WM_UNIT_CLEAR" val="1"/>
  <p:tag name="KSO_WM_UNIT_LAYERLEVEL" val="1_1_1"/>
  <p:tag name="KSO_WM_UNIT_VALUE" val="24"/>
  <p:tag name="KSO_WM_UNIT_HIGHLIGHT" val="0"/>
  <p:tag name="KSO_WM_UNIT_COMPATIBLE" val="0"/>
  <p:tag name="KSO_WM_UNIT_PRESET_TEXT_INDEX" val="3"/>
  <p:tag name="KSO_WM_DIAGRAM_GROUP_CODE" val="l1-1"/>
  <p:tag name="KSO_WM_UNIT_PRESET_TEXT_LEN" val="17"/>
  <p:tag name="KSO_WM_UNIT_FILL_FORE_SCHEMECOLOR_INDEX" val="8"/>
  <p:tag name="KSO_WM_UNIT_FILL_TYPE" val="1"/>
  <p:tag name="KSO_WM_UNIT_TEXT_FILL_FORE_SCHEMECOLOR_INDEX" val="2"/>
  <p:tag name="KSO_WM_UNIT_TEXT_FILL_TYPE" val="1"/>
</p:tagLst>
</file>

<file path=ppt/tags/tag114.xml><?xml version="1.0" encoding="utf-8"?>
<p:tagLst xmlns:p="http://schemas.openxmlformats.org/presentationml/2006/main">
  <p:tag name="KSO_WM_TEMPLATE_CATEGORY" val="diagram"/>
  <p:tag name="KSO_WM_TEMPLATE_INDEX" val="634"/>
  <p:tag name="KSO_WM_TAG_VERSION" val="1.0"/>
  <p:tag name="KSO_WM_BEAUTIFY_FLAG" val="#wm#"/>
  <p:tag name="KSO_WM_UNIT_TYPE" val="l_i"/>
  <p:tag name="KSO_WM_UNIT_INDEX" val="1_4"/>
  <p:tag name="KSO_WM_UNIT_ID" val="diagram634_2*l_i*1_4"/>
  <p:tag name="KSO_WM_UNIT_CLEAR" val="1"/>
  <p:tag name="KSO_WM_UNIT_LAYERLEVEL" val="1_1"/>
  <p:tag name="KSO_WM_DIAGRAM_GROUP_CODE" val="l1-1"/>
  <p:tag name="KSO_WM_UNIT_TEXT_FILL_FORE_SCHEMECOLOR_INDEX" val="8"/>
  <p:tag name="KSO_WM_UNIT_TEXT_FILL_TYPE" val="1"/>
</p:tagLst>
</file>

<file path=ppt/tags/tag115.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f"/>
  <p:tag name="KSO_WM_UNIT_INDEX" val="1_4_1"/>
  <p:tag name="KSO_WM_UNIT_ID" val="diagram634_2*l_h_f*1_4_1"/>
  <p:tag name="KSO_WM_UNIT_CLEAR" val="1"/>
  <p:tag name="KSO_WM_UNIT_LAYERLEVEL" val="1_1_1"/>
  <p:tag name="KSO_WM_UNIT_VALUE" val="28"/>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Lst>
</file>

<file path=ppt/tags/tag116.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a"/>
  <p:tag name="KSO_WM_UNIT_INDEX" val="1_5_1"/>
  <p:tag name="KSO_WM_UNIT_ID" val="diagram634_2*l_h_a*1_5_1"/>
  <p:tag name="KSO_WM_UNIT_CLEAR" val="1"/>
  <p:tag name="KSO_WM_UNIT_LAYERLEVEL" val="1_1_1"/>
  <p:tag name="KSO_WM_UNIT_VALUE" val="24"/>
  <p:tag name="KSO_WM_UNIT_HIGHLIGHT" val="0"/>
  <p:tag name="KSO_WM_UNIT_COMPATIBLE" val="0"/>
  <p:tag name="KSO_WM_UNIT_PRESET_TEXT_INDEX" val="3"/>
  <p:tag name="KSO_WM_DIAGRAM_GROUP_CODE" val="l1-1"/>
  <p:tag name="KSO_WM_UNIT_PRESET_TEXT_LEN" val="17"/>
  <p:tag name="KSO_WM_UNIT_FILL_FORE_SCHEMECOLOR_INDEX" val="9"/>
  <p:tag name="KSO_WM_UNIT_FILL_TYPE" val="1"/>
  <p:tag name="KSO_WM_UNIT_TEXT_FILL_FORE_SCHEMECOLOR_INDEX" val="2"/>
  <p:tag name="KSO_WM_UNIT_TEXT_FILL_TYPE" val="1"/>
</p:tagLst>
</file>

<file path=ppt/tags/tag117.xml><?xml version="1.0" encoding="utf-8"?>
<p:tagLst xmlns:p="http://schemas.openxmlformats.org/presentationml/2006/main">
  <p:tag name="KSO_WM_TEMPLATE_CATEGORY" val="diagram"/>
  <p:tag name="KSO_WM_TEMPLATE_INDEX" val="634"/>
  <p:tag name="KSO_WM_TAG_VERSION" val="1.0"/>
  <p:tag name="KSO_WM_BEAUTIFY_FLAG" val="#wm#"/>
  <p:tag name="KSO_WM_UNIT_TYPE" val="l_i"/>
  <p:tag name="KSO_WM_UNIT_INDEX" val="1_5"/>
  <p:tag name="KSO_WM_UNIT_ID" val="diagram634_2*l_i*1_5"/>
  <p:tag name="KSO_WM_UNIT_CLEAR" val="1"/>
  <p:tag name="KSO_WM_UNIT_LAYERLEVEL" val="1_1"/>
  <p:tag name="KSO_WM_DIAGRAM_GROUP_CODE" val="l1-1"/>
  <p:tag name="KSO_WM_UNIT_TEXT_FILL_FORE_SCHEMECOLOR_INDEX" val="9"/>
  <p:tag name="KSO_WM_UNIT_TEXT_FILL_TYPE" val="1"/>
</p:tagLst>
</file>

<file path=ppt/tags/tag118.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f"/>
  <p:tag name="KSO_WM_UNIT_INDEX" val="1_5_1"/>
  <p:tag name="KSO_WM_UNIT_ID" val="diagram634_2*l_h_f*1_5_1"/>
  <p:tag name="KSO_WM_UNIT_CLEAR" val="1"/>
  <p:tag name="KSO_WM_UNIT_LAYERLEVEL" val="1_1_1"/>
  <p:tag name="KSO_WM_UNIT_VALUE" val="28"/>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Lst>
</file>

<file path=ppt/tags/tag119.xml><?xml version="1.0" encoding="utf-8"?>
<p:tagLst xmlns:p="http://schemas.openxmlformats.org/presentationml/2006/main">
  <p:tag name="KSO_WM_BEAUTIFY_FLAG" val="#wm#"/>
  <p:tag name="KSO_WM_TEMPLATE_CATEGORY" val="diagram"/>
  <p:tag name="KSO_WM_TEMPLATE_INDEX" val="20181988"/>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DIAGRAM_VIRTUALLY_FRAME" val="{&quot;height&quot;:415.12496062992125,&quot;left&quot;:44.75,&quot;top&quot;:130.37503937007872,&quot;width&quot;:883.1250393700788}"/>
</p:tagLst>
</file>

<file path=ppt/tags/tag121.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a"/>
  <p:tag name="KSO_WM_UNIT_INDEX" val="1_1_1"/>
  <p:tag name="KSO_WM_UNIT_ID" val="diagram634_2*l_h_a*1_1_1"/>
  <p:tag name="KSO_WM_UNIT_CLEAR" val="1"/>
  <p:tag name="KSO_WM_UNIT_LAYERLEVEL" val="1_1_1"/>
  <p:tag name="KSO_WM_UNIT_VALUE" val="24"/>
  <p:tag name="KSO_WM_UNIT_HIGHLIGHT" val="0"/>
  <p:tag name="KSO_WM_UNIT_COMPATIBLE" val="0"/>
  <p:tag name="KSO_WM_UNIT_PRESET_TEXT_INDEX" val="3"/>
  <p:tag name="KSO_WM_DIAGRAM_GROUP_CODE" val="l1-1"/>
  <p:tag name="KSO_WM_UNIT_PRESET_TEXT_LEN" val="17"/>
  <p:tag name="KSO_WM_UNIT_FILL_FORE_SCHEMECOLOR_INDEX" val="5"/>
  <p:tag name="KSO_WM_UNIT_FILL_TYPE" val="1"/>
  <p:tag name="KSO_WM_UNIT_TEXT_FILL_FORE_SCHEMECOLOR_INDEX" val="2"/>
  <p:tag name="KSO_WM_UNIT_TEXT_FILL_TYPE" val="1"/>
  <p:tag name="KSO_WM_DIAGRAM_VIRTUALLY_FRAME" val="{&quot;height&quot;:415.12496062992125,&quot;left&quot;:44.75,&quot;top&quot;:130.37503937007872,&quot;width&quot;:883.1250393700788}"/>
</p:tagLst>
</file>

<file path=ppt/tags/tag122.xml><?xml version="1.0" encoding="utf-8"?>
<p:tagLst xmlns:p="http://schemas.openxmlformats.org/presentationml/2006/main">
  <p:tag name="KSO_WM_TEMPLATE_CATEGORY" val="diagram"/>
  <p:tag name="KSO_WM_TEMPLATE_INDEX" val="634"/>
  <p:tag name="KSO_WM_TAG_VERSION" val="1.0"/>
  <p:tag name="KSO_WM_BEAUTIFY_FLAG" val="#wm#"/>
  <p:tag name="KSO_WM_UNIT_TYPE" val="l_i"/>
  <p:tag name="KSO_WM_UNIT_INDEX" val="1_1"/>
  <p:tag name="KSO_WM_UNIT_ID" val="diagram634_2*l_i*1_1"/>
  <p:tag name="KSO_WM_UNIT_CLEAR" val="1"/>
  <p:tag name="KSO_WM_UNIT_LAYERLEVEL" val="1_1"/>
  <p:tag name="KSO_WM_DIAGRAM_GROUP_CODE" val="l1-1"/>
  <p:tag name="KSO_WM_UNIT_TEXT_FILL_FORE_SCHEMECOLOR_INDEX" val="5"/>
  <p:tag name="KSO_WM_UNIT_TEXT_FILL_TYPE" val="1"/>
  <p:tag name="KSO_WM_DIAGRAM_VIRTUALLY_FRAME" val="{&quot;height&quot;:415.12496062992125,&quot;left&quot;:44.75,&quot;top&quot;:130.37503937007872,&quot;width&quot;:883.1250393700788}"/>
</p:tagLst>
</file>

<file path=ppt/tags/tag123.xml><?xml version="1.0" encoding="utf-8"?>
<p:tagLst xmlns:p="http://schemas.openxmlformats.org/presentationml/2006/main">
  <p:tag name="KSO_WM_DIAGRAM_VIRTUALLY_FRAME" val="{&quot;height&quot;:415.12496062992125,&quot;left&quot;:44.75,&quot;top&quot;:130.37503937007872,&quot;width&quot;:883.1250393700788}"/>
</p:tagLst>
</file>

<file path=ppt/tags/tag124.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a"/>
  <p:tag name="KSO_WM_UNIT_INDEX" val="1_2_1"/>
  <p:tag name="KSO_WM_UNIT_ID" val="diagram634_2*l_h_a*1_2_1"/>
  <p:tag name="KSO_WM_UNIT_CLEAR" val="1"/>
  <p:tag name="KSO_WM_UNIT_LAYERLEVEL" val="1_1_1"/>
  <p:tag name="KSO_WM_UNIT_VALUE" val="24"/>
  <p:tag name="KSO_WM_UNIT_HIGHLIGHT" val="0"/>
  <p:tag name="KSO_WM_UNIT_COMPATIBLE" val="0"/>
  <p:tag name="KSO_WM_UNIT_PRESET_TEXT_INDEX" val="3"/>
  <p:tag name="KSO_WM_DIAGRAM_GROUP_CODE" val="l1-1"/>
  <p:tag name="KSO_WM_UNIT_PRESET_TEXT_LEN" val="17"/>
  <p:tag name="KSO_WM_UNIT_FILL_FORE_SCHEMECOLOR_INDEX" val="6"/>
  <p:tag name="KSO_WM_UNIT_FILL_TYPE" val="1"/>
  <p:tag name="KSO_WM_UNIT_TEXT_FILL_FORE_SCHEMECOLOR_INDEX" val="2"/>
  <p:tag name="KSO_WM_UNIT_TEXT_FILL_TYPE" val="1"/>
  <p:tag name="KSO_WM_DIAGRAM_VIRTUALLY_FRAME" val="{&quot;height&quot;:415.12496062992125,&quot;left&quot;:44.75,&quot;top&quot;:130.37503937007872,&quot;width&quot;:883.1250393700788}"/>
</p:tagLst>
</file>

<file path=ppt/tags/tag125.xml><?xml version="1.0" encoding="utf-8"?>
<p:tagLst xmlns:p="http://schemas.openxmlformats.org/presentationml/2006/main">
  <p:tag name="KSO_WM_TEMPLATE_CATEGORY" val="diagram"/>
  <p:tag name="KSO_WM_TEMPLATE_INDEX" val="634"/>
  <p:tag name="KSO_WM_TAG_VERSION" val="1.0"/>
  <p:tag name="KSO_WM_BEAUTIFY_FLAG" val="#wm#"/>
  <p:tag name="KSO_WM_UNIT_TYPE" val="l_i"/>
  <p:tag name="KSO_WM_UNIT_INDEX" val="1_2"/>
  <p:tag name="KSO_WM_UNIT_ID" val="diagram634_2*l_i*1_2"/>
  <p:tag name="KSO_WM_UNIT_CLEAR" val="1"/>
  <p:tag name="KSO_WM_UNIT_LAYERLEVEL" val="1_1"/>
  <p:tag name="KSO_WM_DIAGRAM_GROUP_CODE" val="l1-1"/>
  <p:tag name="KSO_WM_UNIT_TEXT_FILL_FORE_SCHEMECOLOR_INDEX" val="6"/>
  <p:tag name="KSO_WM_UNIT_TEXT_FILL_TYPE" val="1"/>
  <p:tag name="KSO_WM_DIAGRAM_VIRTUALLY_FRAME" val="{&quot;height&quot;:415.12496062992125,&quot;left&quot;:44.75,&quot;top&quot;:130.37503937007872,&quot;width&quot;:883.1250393700788}"/>
</p:tagLst>
</file>

<file path=ppt/tags/tag126.xml><?xml version="1.0" encoding="utf-8"?>
<p:tagLst xmlns:p="http://schemas.openxmlformats.org/presentationml/2006/main">
  <p:tag name="KSO_WM_DIAGRAM_VIRTUALLY_FRAME" val="{&quot;height&quot;:415.12496062992125,&quot;left&quot;:44.75,&quot;top&quot;:130.37503937007872,&quot;width&quot;:883.1250393700788}"/>
</p:tagLst>
</file>

<file path=ppt/tags/tag127.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a"/>
  <p:tag name="KSO_WM_UNIT_INDEX" val="1_3_1"/>
  <p:tag name="KSO_WM_UNIT_ID" val="diagram634_2*l_h_a*1_3_1"/>
  <p:tag name="KSO_WM_UNIT_CLEAR" val="1"/>
  <p:tag name="KSO_WM_UNIT_LAYERLEVEL" val="1_1_1"/>
  <p:tag name="KSO_WM_UNIT_VALUE" val="24"/>
  <p:tag name="KSO_WM_UNIT_HIGHLIGHT" val="0"/>
  <p:tag name="KSO_WM_UNIT_COMPATIBLE" val="0"/>
  <p:tag name="KSO_WM_UNIT_PRESET_TEXT_INDEX" val="3"/>
  <p:tag name="KSO_WM_DIAGRAM_GROUP_CODE" val="l1-1"/>
  <p:tag name="KSO_WM_UNIT_PRESET_TEXT_LEN" val="17"/>
  <p:tag name="KSO_WM_UNIT_FILL_FORE_SCHEMECOLOR_INDEX" val="7"/>
  <p:tag name="KSO_WM_UNIT_FILL_TYPE" val="1"/>
  <p:tag name="KSO_WM_UNIT_TEXT_FILL_FORE_SCHEMECOLOR_INDEX" val="2"/>
  <p:tag name="KSO_WM_UNIT_TEXT_FILL_TYPE" val="1"/>
  <p:tag name="KSO_WM_DIAGRAM_VIRTUALLY_FRAME" val="{&quot;height&quot;:415.12496062992125,&quot;left&quot;:44.75,&quot;top&quot;:130.37503937007872,&quot;width&quot;:883.1250393700788}"/>
</p:tagLst>
</file>

<file path=ppt/tags/tag128.xml><?xml version="1.0" encoding="utf-8"?>
<p:tagLst xmlns:p="http://schemas.openxmlformats.org/presentationml/2006/main">
  <p:tag name="KSO_WM_TEMPLATE_CATEGORY" val="diagram"/>
  <p:tag name="KSO_WM_TEMPLATE_INDEX" val="634"/>
  <p:tag name="KSO_WM_TAG_VERSION" val="1.0"/>
  <p:tag name="KSO_WM_BEAUTIFY_FLAG" val="#wm#"/>
  <p:tag name="KSO_WM_UNIT_TYPE" val="l_i"/>
  <p:tag name="KSO_WM_UNIT_INDEX" val="1_3"/>
  <p:tag name="KSO_WM_UNIT_ID" val="diagram634_2*l_i*1_3"/>
  <p:tag name="KSO_WM_UNIT_CLEAR" val="1"/>
  <p:tag name="KSO_WM_UNIT_LAYERLEVEL" val="1_1"/>
  <p:tag name="KSO_WM_DIAGRAM_GROUP_CODE" val="l1-1"/>
  <p:tag name="KSO_WM_UNIT_TEXT_FILL_FORE_SCHEMECOLOR_INDEX" val="7"/>
  <p:tag name="KSO_WM_UNIT_TEXT_FILL_TYPE" val="1"/>
  <p:tag name="KSO_WM_DIAGRAM_VIRTUALLY_FRAME" val="{&quot;height&quot;:415.12496062992125,&quot;left&quot;:44.75,&quot;top&quot;:130.37503937007872,&quot;width&quot;:883.1250393700788}"/>
</p:tagLst>
</file>

<file path=ppt/tags/tag129.xml><?xml version="1.0" encoding="utf-8"?>
<p:tagLst xmlns:p="http://schemas.openxmlformats.org/presentationml/2006/main">
  <p:tag name="KSO_WM_DIAGRAM_VIRTUALLY_FRAME" val="{&quot;height&quot;:415.12496062992125,&quot;left&quot;:44.75,&quot;top&quot;:130.37503937007872,&quot;width&quot;:883.1250393700788}"/>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a"/>
  <p:tag name="KSO_WM_UNIT_INDEX" val="1_4_1"/>
  <p:tag name="KSO_WM_UNIT_ID" val="diagram634_2*l_h_a*1_4_1"/>
  <p:tag name="KSO_WM_UNIT_CLEAR" val="1"/>
  <p:tag name="KSO_WM_UNIT_LAYERLEVEL" val="1_1_1"/>
  <p:tag name="KSO_WM_UNIT_VALUE" val="24"/>
  <p:tag name="KSO_WM_UNIT_HIGHLIGHT" val="0"/>
  <p:tag name="KSO_WM_UNIT_COMPATIBLE" val="0"/>
  <p:tag name="KSO_WM_UNIT_PRESET_TEXT_INDEX" val="3"/>
  <p:tag name="KSO_WM_DIAGRAM_GROUP_CODE" val="l1-1"/>
  <p:tag name="KSO_WM_UNIT_PRESET_TEXT_LEN" val="17"/>
  <p:tag name="KSO_WM_UNIT_FILL_FORE_SCHEMECOLOR_INDEX" val="8"/>
  <p:tag name="KSO_WM_UNIT_FILL_TYPE" val="1"/>
  <p:tag name="KSO_WM_UNIT_TEXT_FILL_FORE_SCHEMECOLOR_INDEX" val="2"/>
  <p:tag name="KSO_WM_UNIT_TEXT_FILL_TYPE" val="1"/>
  <p:tag name="KSO_WM_DIAGRAM_VIRTUALLY_FRAME" val="{&quot;height&quot;:415.12496062992125,&quot;left&quot;:44.75,&quot;top&quot;:130.37503937007872,&quot;width&quot;:883.1250393700788}"/>
</p:tagLst>
</file>

<file path=ppt/tags/tag131.xml><?xml version="1.0" encoding="utf-8"?>
<p:tagLst xmlns:p="http://schemas.openxmlformats.org/presentationml/2006/main">
  <p:tag name="KSO_WM_TEMPLATE_CATEGORY" val="diagram"/>
  <p:tag name="KSO_WM_TEMPLATE_INDEX" val="634"/>
  <p:tag name="KSO_WM_TAG_VERSION" val="1.0"/>
  <p:tag name="KSO_WM_BEAUTIFY_FLAG" val="#wm#"/>
  <p:tag name="KSO_WM_UNIT_TYPE" val="l_i"/>
  <p:tag name="KSO_WM_UNIT_INDEX" val="1_4"/>
  <p:tag name="KSO_WM_UNIT_ID" val="diagram634_2*l_i*1_4"/>
  <p:tag name="KSO_WM_UNIT_CLEAR" val="1"/>
  <p:tag name="KSO_WM_UNIT_LAYERLEVEL" val="1_1"/>
  <p:tag name="KSO_WM_DIAGRAM_GROUP_CODE" val="l1-1"/>
  <p:tag name="KSO_WM_UNIT_TEXT_FILL_FORE_SCHEMECOLOR_INDEX" val="8"/>
  <p:tag name="KSO_WM_UNIT_TEXT_FILL_TYPE" val="1"/>
  <p:tag name="KSO_WM_DIAGRAM_VIRTUALLY_FRAME" val="{&quot;height&quot;:415.12496062992125,&quot;left&quot;:44.75,&quot;top&quot;:130.37503937007872,&quot;width&quot;:883.1250393700788}"/>
</p:tagLst>
</file>

<file path=ppt/tags/tag132.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f"/>
  <p:tag name="KSO_WM_UNIT_INDEX" val="1_4_1"/>
  <p:tag name="KSO_WM_UNIT_ID" val="diagram634_2*l_h_f*1_4_1"/>
  <p:tag name="KSO_WM_UNIT_CLEAR" val="1"/>
  <p:tag name="KSO_WM_UNIT_LAYERLEVEL" val="1_1_1"/>
  <p:tag name="KSO_WM_UNIT_VALUE" val="28"/>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DIAGRAM_VIRTUALLY_FRAME" val="{&quot;height&quot;:415.12496062992125,&quot;left&quot;:44.75,&quot;top&quot;:130.37503937007872,&quot;width&quot;:883.1250393700788}"/>
</p:tagLst>
</file>

<file path=ppt/tags/tag133.xml><?xml version="1.0" encoding="utf-8"?>
<p:tagLst xmlns:p="http://schemas.openxmlformats.org/presentationml/2006/main">
  <p:tag name="KSO_WM_DIAGRAM_VIRTUALLY_FRAME" val="{&quot;height&quot;:415.12496062992125,&quot;left&quot;:44.75,&quot;top&quot;:130.37503937007872,&quot;width&quot;:883.1250393700788}"/>
</p:tagLst>
</file>

<file path=ppt/tags/tag134.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a"/>
  <p:tag name="KSO_WM_UNIT_INDEX" val="1_5_1"/>
  <p:tag name="KSO_WM_UNIT_ID" val="diagram634_2*l_h_a*1_5_1"/>
  <p:tag name="KSO_WM_UNIT_CLEAR" val="1"/>
  <p:tag name="KSO_WM_UNIT_LAYERLEVEL" val="1_1_1"/>
  <p:tag name="KSO_WM_UNIT_VALUE" val="24"/>
  <p:tag name="KSO_WM_UNIT_HIGHLIGHT" val="0"/>
  <p:tag name="KSO_WM_UNIT_COMPATIBLE" val="0"/>
  <p:tag name="KSO_WM_UNIT_PRESET_TEXT_INDEX" val="3"/>
  <p:tag name="KSO_WM_DIAGRAM_GROUP_CODE" val="l1-1"/>
  <p:tag name="KSO_WM_UNIT_PRESET_TEXT_LEN" val="17"/>
  <p:tag name="KSO_WM_UNIT_FILL_FORE_SCHEMECOLOR_INDEX" val="9"/>
  <p:tag name="KSO_WM_UNIT_FILL_TYPE" val="1"/>
  <p:tag name="KSO_WM_UNIT_TEXT_FILL_FORE_SCHEMECOLOR_INDEX" val="2"/>
  <p:tag name="KSO_WM_UNIT_TEXT_FILL_TYPE" val="1"/>
  <p:tag name="KSO_WM_DIAGRAM_VIRTUALLY_FRAME" val="{&quot;height&quot;:415.12496062992125,&quot;left&quot;:44.75,&quot;top&quot;:130.37503937007872,&quot;width&quot;:883.1250393700788}"/>
</p:tagLst>
</file>

<file path=ppt/tags/tag135.xml><?xml version="1.0" encoding="utf-8"?>
<p:tagLst xmlns:p="http://schemas.openxmlformats.org/presentationml/2006/main">
  <p:tag name="KSO_WM_TEMPLATE_CATEGORY" val="diagram"/>
  <p:tag name="KSO_WM_TEMPLATE_INDEX" val="634"/>
  <p:tag name="KSO_WM_TAG_VERSION" val="1.0"/>
  <p:tag name="KSO_WM_BEAUTIFY_FLAG" val="#wm#"/>
  <p:tag name="KSO_WM_UNIT_TYPE" val="l_i"/>
  <p:tag name="KSO_WM_UNIT_INDEX" val="1_5"/>
  <p:tag name="KSO_WM_UNIT_ID" val="diagram634_2*l_i*1_5"/>
  <p:tag name="KSO_WM_UNIT_CLEAR" val="1"/>
  <p:tag name="KSO_WM_UNIT_LAYERLEVEL" val="1_1"/>
  <p:tag name="KSO_WM_DIAGRAM_GROUP_CODE" val="l1-1"/>
  <p:tag name="KSO_WM_UNIT_TEXT_FILL_FORE_SCHEMECOLOR_INDEX" val="9"/>
  <p:tag name="KSO_WM_UNIT_TEXT_FILL_TYPE" val="1"/>
  <p:tag name="KSO_WM_DIAGRAM_VIRTUALLY_FRAME" val="{&quot;height&quot;:415.12496062992125,&quot;left&quot;:44.75,&quot;top&quot;:130.37503937007872,&quot;width&quot;:883.1250393700788}"/>
</p:tagLst>
</file>

<file path=ppt/tags/tag136.xml><?xml version="1.0" encoding="utf-8"?>
<p:tagLst xmlns:p="http://schemas.openxmlformats.org/presentationml/2006/main">
  <p:tag name="KSO_WM_TEMPLATE_CATEGORY" val="diagram"/>
  <p:tag name="KSO_WM_TEMPLATE_INDEX" val="634"/>
  <p:tag name="KSO_WM_TAG_VERSION" val="1.0"/>
  <p:tag name="KSO_WM_BEAUTIFY_FLAG" val="#wm#"/>
  <p:tag name="KSO_WM_UNIT_TYPE" val="l_h_f"/>
  <p:tag name="KSO_WM_UNIT_INDEX" val="1_5_1"/>
  <p:tag name="KSO_WM_UNIT_ID" val="diagram634_2*l_h_f*1_5_1"/>
  <p:tag name="KSO_WM_UNIT_CLEAR" val="1"/>
  <p:tag name="KSO_WM_UNIT_LAYERLEVEL" val="1_1_1"/>
  <p:tag name="KSO_WM_UNIT_VALUE" val="28"/>
  <p:tag name="KSO_WM_UNIT_HIGHLIGHT" val="0"/>
  <p:tag name="KSO_WM_UNIT_COMPATIBLE" val="0"/>
  <p:tag name="KSO_WM_UNIT_PRESET_TEXT_INDEX" val="4"/>
  <p:tag name="KSO_WM_DIAGRAM_GROUP_CODE" val="l1-1"/>
  <p:tag name="KSO_WM_UNIT_PRESET_TEXT_LEN" val="57"/>
  <p:tag name="KSO_WM_UNIT_TEXT_FILL_FORE_SCHEMECOLOR_INDEX" val="13"/>
  <p:tag name="KSO_WM_UNIT_TEXT_FILL_TYPE" val="1"/>
  <p:tag name="KSO_WM_DIAGRAM_VIRTUALLY_FRAME" val="{&quot;height&quot;:415.12496062992125,&quot;left&quot;:44.75,&quot;top&quot;:130.37503937007872,&quot;width&quot;:883.1250393700788}"/>
</p:tagLst>
</file>

<file path=ppt/tags/tag137.xml><?xml version="1.0" encoding="utf-8"?>
<p:tagLst xmlns:p="http://schemas.openxmlformats.org/presentationml/2006/main">
  <p:tag name="KSO_WM_BEAUTIFY_FLAG" val="#wm#"/>
  <p:tag name="KSO_WM_TEMPLATE_CATEGORY" val="diagram"/>
  <p:tag name="KSO_WM_TEMPLATE_INDEX" val="20181988"/>
</p:tagLst>
</file>

<file path=ppt/tags/tag138.xml><?xml version="1.0" encoding="utf-8"?>
<p:tagLst xmlns:p="http://schemas.openxmlformats.org/presentationml/2006/main">
  <p:tag name="KSO_WM_BEAUTIFY_FLAG" val="#wm#"/>
  <p:tag name="KSO_WM_TEMPLATE_CATEGORY" val="diagram"/>
  <p:tag name="KSO_WM_TEMPLATE_INDEX" val="20181988"/>
</p:tagLst>
</file>

<file path=ppt/tags/tag139.xml><?xml version="1.0" encoding="utf-8"?>
<p:tagLst xmlns:p="http://schemas.openxmlformats.org/presentationml/2006/main">
  <p:tag name="KSO_WM_BEAUTIFY_FLAG" val="#wm#"/>
  <p:tag name="KSO_WM_TEMPLATE_CATEGORY" val="diagram"/>
  <p:tag name="KSO_WM_TEMPLATE_INDEX" val="20181988"/>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diagram"/>
  <p:tag name="KSO_WM_TEMPLATE_INDEX" val="20181988"/>
</p:tagLst>
</file>

<file path=ppt/tags/tag141.xml><?xml version="1.0" encoding="utf-8"?>
<p:tagLst xmlns:p="http://schemas.openxmlformats.org/presentationml/2006/main">
  <p:tag name="KSO_WM_TEMPLATE_CATEGORY" val="diagram"/>
  <p:tag name="KSO_WM_TEMPLATE_INDEX" val="20186033"/>
  <p:tag name="KSO_WM_TAG_VERSION" val="1.0"/>
  <p:tag name="KSO_WM_UNIT_TYPE" val="l_h_i"/>
  <p:tag name="KSO_WM_UNIT_INDEX" val="1_2_2"/>
  <p:tag name="KSO_WM_UNIT_ID" val="diagram20186033_1*l_h_i*1_2_2"/>
  <p:tag name="KSO_WM_UNIT_LAYERLEVEL" val="1_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142.xml><?xml version="1.0" encoding="utf-8"?>
<p:tagLst xmlns:p="http://schemas.openxmlformats.org/presentationml/2006/main">
  <p:tag name="KSO_WM_TEMPLATE_CATEGORY" val="diagram"/>
  <p:tag name="KSO_WM_TEMPLATE_INDEX" val="20186033"/>
  <p:tag name="KSO_WM_TAG_VERSION" val="1.0"/>
  <p:tag name="KSO_WM_UNIT_TYPE" val="l_h_i"/>
  <p:tag name="KSO_WM_UNIT_INDEX" val="1_1_2"/>
  <p:tag name="KSO_WM_UNIT_ID" val="diagram20186033_1*l_h_i*1_1_2"/>
  <p:tag name="KSO_WM_UNIT_LAYERLEVEL" val="1_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143.xml><?xml version="1.0" encoding="utf-8"?>
<p:tagLst xmlns:p="http://schemas.openxmlformats.org/presentationml/2006/main">
  <p:tag name="KSO_WM_TEMPLATE_CATEGORY" val="diagram"/>
  <p:tag name="KSO_WM_TEMPLATE_INDEX" val="20186033"/>
  <p:tag name="KSO_WM_TAG_VERSION" val="1.0"/>
  <p:tag name="KSO_WM_UNIT_TYPE" val="l_h_i"/>
  <p:tag name="KSO_WM_UNIT_INDEX" val="1_1_1"/>
  <p:tag name="KSO_WM_UNIT_ID" val="diagram20186033_1*l_h_i*1_1_1"/>
  <p:tag name="KSO_WM_UNIT_LAYERLEVEL" val="1_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144.xml><?xml version="1.0" encoding="utf-8"?>
<p:tagLst xmlns:p="http://schemas.openxmlformats.org/presentationml/2006/main">
  <p:tag name="KSO_WM_TEMPLATE_CATEGORY" val="diagram"/>
  <p:tag name="KSO_WM_TEMPLATE_INDEX" val="20186033"/>
  <p:tag name="KSO_WM_TAG_VERSION" val="1.0"/>
  <p:tag name="KSO_WM_UNIT_TYPE" val="l_h_i"/>
  <p:tag name="KSO_WM_UNIT_INDEX" val="1_2_1"/>
  <p:tag name="KSO_WM_UNIT_ID" val="diagram20186033_1*l_h_i*1_2_1"/>
  <p:tag name="KSO_WM_UNIT_LAYERLEVEL" val="1_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145.xml><?xml version="1.0" encoding="utf-8"?>
<p:tagLst xmlns:p="http://schemas.openxmlformats.org/presentationml/2006/main">
  <p:tag name="KSO_WM_TEMPLATE_CATEGORY" val="diagram"/>
  <p:tag name="KSO_WM_TEMPLATE_INDEX" val="20186033"/>
  <p:tag name="KSO_WM_TAG_VERSION" val="1.0"/>
  <p:tag name="KSO_WM_UNIT_TYPE" val="l_h_i"/>
  <p:tag name="KSO_WM_UNIT_INDEX" val="1_2_2"/>
  <p:tag name="KSO_WM_UNIT_ID" val="diagram20186033_1*l_h_i*1_2_2"/>
  <p:tag name="KSO_WM_UNIT_LAYERLEVEL" val="1_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146.xml><?xml version="1.0" encoding="utf-8"?>
<p:tagLst xmlns:p="http://schemas.openxmlformats.org/presentationml/2006/main">
  <p:tag name="KSO_WM_TEMPLATE_CATEGORY" val="diagram"/>
  <p:tag name="KSO_WM_TEMPLATE_INDEX" val="20186033"/>
  <p:tag name="KSO_WM_TAG_VERSION" val="1.0"/>
  <p:tag name="KSO_WM_UNIT_TYPE" val="l_h_i"/>
  <p:tag name="KSO_WM_UNIT_INDEX" val="1_1_2"/>
  <p:tag name="KSO_WM_UNIT_ID" val="diagram20186033_1*l_h_i*1_1_2"/>
  <p:tag name="KSO_WM_UNIT_LAYERLEVEL" val="1_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147.xml><?xml version="1.0" encoding="utf-8"?>
<p:tagLst xmlns:p="http://schemas.openxmlformats.org/presentationml/2006/main">
  <p:tag name="KSO_WM_TEMPLATE_CATEGORY" val="diagram"/>
  <p:tag name="KSO_WM_TEMPLATE_INDEX" val="20186033"/>
  <p:tag name="KSO_WM_TAG_VERSION" val="1.0"/>
  <p:tag name="KSO_WM_UNIT_TYPE" val="l_h_i"/>
  <p:tag name="KSO_WM_UNIT_INDEX" val="1_1_1"/>
  <p:tag name="KSO_WM_UNIT_ID" val="diagram20186033_1*l_h_i*1_1_1"/>
  <p:tag name="KSO_WM_UNIT_LAYERLEVEL" val="1_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148.xml><?xml version="1.0" encoding="utf-8"?>
<p:tagLst xmlns:p="http://schemas.openxmlformats.org/presentationml/2006/main">
  <p:tag name="KSO_WM_TEMPLATE_CATEGORY" val="diagram"/>
  <p:tag name="KSO_WM_TEMPLATE_INDEX" val="20186033"/>
  <p:tag name="KSO_WM_TAG_VERSION" val="1.0"/>
  <p:tag name="KSO_WM_UNIT_TYPE" val="l_h_i"/>
  <p:tag name="KSO_WM_UNIT_INDEX" val="1_2_1"/>
  <p:tag name="KSO_WM_UNIT_ID" val="diagram20186033_1*l_h_i*1_2_1"/>
  <p:tag name="KSO_WM_UNIT_LAYERLEVEL" val="1_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149.xml><?xml version="1.0" encoding="utf-8"?>
<p:tagLst xmlns:p="http://schemas.openxmlformats.org/presentationml/2006/main">
  <p:tag name="KSO_WM_BEAUTIFY_FLAG" val="#wm#"/>
  <p:tag name="KSO_WM_TEMPLATE_CATEGORY" val="diagram"/>
  <p:tag name="KSO_WM_TEMPLATE_INDEX" val="20181988"/>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diagram"/>
  <p:tag name="KSO_WM_TEMPLATE_INDEX" val="20181988"/>
</p:tagLst>
</file>

<file path=ppt/tags/tag151.xml><?xml version="1.0" encoding="utf-8"?>
<p:tagLst xmlns:p="http://schemas.openxmlformats.org/presentationml/2006/main">
  <p:tag name="KSO_WM_BEAUTIFY_FLAG" val="#wm#"/>
  <p:tag name="KSO_WM_TEMPLATE_CATEGORY" val="diagram"/>
  <p:tag name="KSO_WM_TEMPLATE_INDEX" val="20181988"/>
</p:tagLst>
</file>

<file path=ppt/tags/tag152.xml><?xml version="1.0" encoding="utf-8"?>
<p:tagLst xmlns:p="http://schemas.openxmlformats.org/presentationml/2006/main">
  <p:tag name="KSO_WM_BEAUTIFY_FLAG" val="#wm#"/>
  <p:tag name="KSO_WM_TEMPLATE_CATEGORY" val="diagram"/>
  <p:tag name="KSO_WM_TEMPLATE_INDEX" val="20181988"/>
</p:tagLst>
</file>

<file path=ppt/tags/tag153.xml><?xml version="1.0" encoding="utf-8"?>
<p:tagLst xmlns:p="http://schemas.openxmlformats.org/presentationml/2006/main">
  <p:tag name="KSO_WM_BEAUTIFY_FLAG" val="#wm#"/>
  <p:tag name="KSO_WM_TEMPLATE_CATEGORY" val="diagram"/>
  <p:tag name="KSO_WM_TEMPLATE_INDEX" val="20181988"/>
</p:tagLst>
</file>

<file path=ppt/tags/tag154.xml><?xml version="1.0" encoding="utf-8"?>
<p:tagLst xmlns:p="http://schemas.openxmlformats.org/presentationml/2006/main">
  <p:tag name="KSO_WM_BEAUTIFY_FLAG" val="#wm#"/>
  <p:tag name="KSO_WM_TEMPLATE_CATEGORY" val="diagram"/>
  <p:tag name="KSO_WM_TEMPLATE_INDEX" val="20181988"/>
</p:tagLst>
</file>

<file path=ppt/tags/tag155.xml><?xml version="1.0" encoding="utf-8"?>
<p:tagLst xmlns:p="http://schemas.openxmlformats.org/presentationml/2006/main">
  <p:tag name="KSO_WM_BEAUTIFY_FLAG" val="#wm#"/>
  <p:tag name="KSO_WM_TEMPLATE_CATEGORY" val="diagram"/>
  <p:tag name="KSO_WM_TEMPLATE_INDEX" val="20181988"/>
</p:tagLst>
</file>

<file path=ppt/tags/tag156.xml><?xml version="1.0" encoding="utf-8"?>
<p:tagLst xmlns:p="http://schemas.openxmlformats.org/presentationml/2006/main">
  <p:tag name="KSO_WM_BEAUTIFY_FLAG" val="#wm#"/>
  <p:tag name="KSO_WM_TEMPLATE_CATEGORY" val="diagram"/>
  <p:tag name="KSO_WM_TEMPLATE_INDEX" val="20181988"/>
</p:tagLst>
</file>

<file path=ppt/tags/tag157.xml><?xml version="1.0" encoding="utf-8"?>
<p:tagLst xmlns:p="http://schemas.openxmlformats.org/presentationml/2006/main">
  <p:tag name="KSO_WM_BEAUTIFY_FLAG" val="#wm#"/>
  <p:tag name="KSO_WM_TEMPLATE_CATEGORY" val="diagram"/>
  <p:tag name="KSO_WM_TEMPLATE_INDEX" val="20181988"/>
</p:tagLst>
</file>

<file path=ppt/tags/tag158.xml><?xml version="1.0" encoding="utf-8"?>
<p:tagLst xmlns:p="http://schemas.openxmlformats.org/presentationml/2006/main">
  <p:tag name="KSO_WM_BEAUTIFY_FLAG" val="#wm#"/>
  <p:tag name="KSO_WM_TEMPLATE_CATEGORY" val="diagram"/>
  <p:tag name="KSO_WM_TEMPLATE_INDEX" val="20181988"/>
</p:tagLst>
</file>

<file path=ppt/tags/tag159.xml><?xml version="1.0" encoding="utf-8"?>
<p:tagLst xmlns:p="http://schemas.openxmlformats.org/presentationml/2006/main">
  <p:tag name="KSO_WM_BEAUTIFY_FLAG" val="#wm#"/>
  <p:tag name="KSO_WM_TEMPLATE_CATEGORY" val="diagram"/>
  <p:tag name="KSO_WM_TEMPLATE_INDEX" val="20181988"/>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diagram"/>
  <p:tag name="KSO_WM_TEMPLATE_INDEX" val="20181988"/>
</p:tagLst>
</file>

<file path=ppt/tags/tag161.xml><?xml version="1.0" encoding="utf-8"?>
<p:tagLst xmlns:p="http://schemas.openxmlformats.org/presentationml/2006/main">
  <p:tag name="KSO_WM_BEAUTIFY_FLAG" val="#wm#"/>
  <p:tag name="KSO_WM_TEMPLATE_CATEGORY" val="diagram"/>
  <p:tag name="KSO_WM_TEMPLATE_INDEX" val="20181988"/>
</p:tagLst>
</file>

<file path=ppt/tags/tag162.xml><?xml version="1.0" encoding="utf-8"?>
<p:tagLst xmlns:p="http://schemas.openxmlformats.org/presentationml/2006/main">
  <p:tag name="KSO_WM_BEAUTIFY_FLAG" val="#wm#"/>
  <p:tag name="KSO_WM_TEMPLATE_CATEGORY" val="diagram"/>
  <p:tag name="KSO_WM_TEMPLATE_INDEX" val="20181988"/>
</p:tagLst>
</file>

<file path=ppt/tags/tag163.xml><?xml version="1.0" encoding="utf-8"?>
<p:tagLst xmlns:p="http://schemas.openxmlformats.org/presentationml/2006/main">
  <p:tag name="KSO_WM_BEAUTIFY_FLAG" val="#wm#"/>
  <p:tag name="KSO_WM_TEMPLATE_CATEGORY" val="diagram"/>
  <p:tag name="KSO_WM_TEMPLATE_INDEX" val="20181988"/>
</p:tagLst>
</file>

<file path=ppt/tags/tag164.xml><?xml version="1.0" encoding="utf-8"?>
<p:tagLst xmlns:p="http://schemas.openxmlformats.org/presentationml/2006/main">
  <p:tag name="KSO_WM_BEAUTIFY_FLAG" val="#wm#"/>
  <p:tag name="KSO_WM_TEMPLATE_CATEGORY" val="diagram"/>
  <p:tag name="KSO_WM_TEMPLATE_INDEX" val="20181988"/>
</p:tagLst>
</file>

<file path=ppt/tags/tag165.xml><?xml version="1.0" encoding="utf-8"?>
<p:tagLst xmlns:p="http://schemas.openxmlformats.org/presentationml/2006/main">
  <p:tag name="KSO_WM_BEAUTIFY_FLAG" val="#wm#"/>
  <p:tag name="KSO_WM_TEMPLATE_CATEGORY" val="diagram"/>
  <p:tag name="KSO_WM_TEMPLATE_INDEX" val="20181988"/>
</p:tagLst>
</file>

<file path=ppt/tags/tag166.xml><?xml version="1.0" encoding="utf-8"?>
<p:tagLst xmlns:p="http://schemas.openxmlformats.org/presentationml/2006/main">
  <p:tag name="KSO_WM_BEAUTIFY_FLAG" val="#wm#"/>
  <p:tag name="KSO_WM_TEMPLATE_CATEGORY" val="diagram"/>
  <p:tag name="KSO_WM_TEMPLATE_INDEX" val="20181988"/>
</p:tagLst>
</file>

<file path=ppt/tags/tag167.xml><?xml version="1.0" encoding="utf-8"?>
<p:tagLst xmlns:p="http://schemas.openxmlformats.org/presentationml/2006/main">
  <p:tag name="KSO_WM_BEAUTIFY_FLAG" val="#wm#"/>
  <p:tag name="KSO_WM_TEMPLATE_CATEGORY" val="diagram"/>
  <p:tag name="KSO_WM_TEMPLATE_INDEX" val="20181988"/>
</p:tagLst>
</file>

<file path=ppt/tags/tag168.xml><?xml version="1.0" encoding="utf-8"?>
<p:tagLst xmlns:p="http://schemas.openxmlformats.org/presentationml/2006/main">
  <p:tag name="KSO_WM_BEAUTIFY_FLAG" val="#wm#"/>
  <p:tag name="KSO_WM_TEMPLATE_CATEGORY" val="diagram"/>
  <p:tag name="KSO_WM_TEMPLATE_INDEX" val="20181988"/>
</p:tagLst>
</file>

<file path=ppt/tags/tag169.xml><?xml version="1.0" encoding="utf-8"?>
<p:tagLst xmlns:p="http://schemas.openxmlformats.org/presentationml/2006/main">
  <p:tag name="KSO_WM_BEAUTIFY_FLAG" val="#wm#"/>
  <p:tag name="KSO_WM_TEMPLATE_CATEGORY" val="diagram"/>
  <p:tag name="KSO_WM_TEMPLATE_INDEX" val="20181988"/>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diagram"/>
  <p:tag name="KSO_WM_TEMPLATE_INDEX" val="20181988"/>
</p:tagLst>
</file>

<file path=ppt/tags/tag171.xml><?xml version="1.0" encoding="utf-8"?>
<p:tagLst xmlns:p="http://schemas.openxmlformats.org/presentationml/2006/main">
  <p:tag name="KSO_WM_BEAUTIFY_FLAG" val="#wm#"/>
  <p:tag name="KSO_WM_TEMPLATE_CATEGORY" val="diagram"/>
  <p:tag name="KSO_WM_TEMPLATE_INDEX" val="20181988"/>
</p:tagLst>
</file>

<file path=ppt/tags/tag172.xml><?xml version="1.0" encoding="utf-8"?>
<p:tagLst xmlns:p="http://schemas.openxmlformats.org/presentationml/2006/main">
  <p:tag name="KSO_WM_BEAUTIFY_FLAG" val="#wm#"/>
  <p:tag name="KSO_WM_TEMPLATE_CATEGORY" val="diagram"/>
  <p:tag name="KSO_WM_TEMPLATE_INDEX" val="20181988"/>
</p:tagLst>
</file>

<file path=ppt/tags/tag173.xml><?xml version="1.0" encoding="utf-8"?>
<p:tagLst xmlns:p="http://schemas.openxmlformats.org/presentationml/2006/main">
  <p:tag name="KSO_WM_BEAUTIFY_FLAG" val="#wm#"/>
  <p:tag name="KSO_WM_TEMPLATE_CATEGORY" val="diagram"/>
  <p:tag name="KSO_WM_TEMPLATE_INDEX" val="20181988"/>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3"/>
</p:tagLst>
</file>

<file path=ppt/tags/tag67.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4.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5894"/>
</p:tagLst>
</file>

<file path=ppt/tags/tag76.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5894"/>
</p:tagLst>
</file>

<file path=ppt/tags/tag77.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5894"/>
  <p:tag name="KSO_WM_TEMPLATE_CATEGORY" val="custom"/>
  <p:tag name="KSO_WM_TEMPLATE_MASTER_TYPE" val="0"/>
</p:tagLst>
</file>

<file path=ppt/tags/tag81.xml><?xml version="1.0" encoding="utf-8"?>
<p:tagLst xmlns:p="http://schemas.openxmlformats.org/presentationml/2006/main">
  <p:tag name="KSO_WM_UNIT_PLACING_PICTURE_USER_VIEWPORT" val="{&quot;height&quot;:9375,&quot;width&quot;:5985}"/>
</p:tagLst>
</file>

<file path=ppt/tags/tag8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3.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20235894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94"/>
  <p:tag name="KSO_WM_TEMPLATE_CATEGORY" val="custom"/>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UNIT_TYPE" val="i"/>
  <p:tag name="KSO_WM_UNIT_INDEX" val="1"/>
  <p:tag name="KSO_WM_BEAUTIFY_FLAG" val="#wm#"/>
  <p:tag name="KSO_WM_TAG_VERSION" val="3.0"/>
  <p:tag name="KSO_WM_DIAGRAM_GROUP_CODE" val="l1-1"/>
  <p:tag name="KSO_WM_DIAGRAM_COLOR_TRICK" val="1"/>
  <p:tag name="KSO_WM_DIAGRAM_COLOR_TEXT_CAN_REMOVE" val="n"/>
  <p:tag name="KSO_WM_UNIT_ID" val="custom20235894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94"/>
  <p:tag name="KSO_WM_TEMPLATE_CATEGORY" val="custom"/>
  <p:tag name="KSO_WM_UNIT_LINE_FORE_SCHEMECOLOR_INDEX" val="5"/>
  <p:tag name="KSO_WM_UNIT_LINE_FILL_TYPE" val="2"/>
  <p:tag name="KSO_WM_UNIT_TEXT_FORE_SCHEMECOLOR_INDEX" val="13"/>
  <p:tag name="KSO_WM_UNIT_TEXT_LINE_FILL_TYPE" val="2"/>
  <p:tag name="KSO_WM_UNIT_USESOURCEFORMAT_APPLY" val="1"/>
</p:tagLst>
</file>

<file path=ppt/tags/tag87.xml><?xml version="1.0" encoding="utf-8"?>
<p:tagLst xmlns:p="http://schemas.openxmlformats.org/presentationml/2006/main">
  <p:tag name="KSO_WM_UNIT_TYPE" val="l_h_i"/>
  <p:tag name="KSO_WM_UNIT_SUBTYPE" val="d"/>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88.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UNIT_SUBTYPE" val="a"/>
  <p:tag name="KSO_WM_UNIT_TEXT_TYPE" val="1"/>
  <p:tag name="KSO_WM_UNIT_PRESET_TEXT" val="单击添加目录项标题"/>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89.xml><?xml version="1.0" encoding="utf-8"?>
<p:tagLst xmlns:p="http://schemas.openxmlformats.org/presentationml/2006/main">
  <p:tag name="KSO_WM_UNIT_TYPE" val="l_h_i"/>
  <p:tag name="KSO_WM_UNIT_SUBTYPE" val="d"/>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UNIT_SUBTYPE" val="a"/>
  <p:tag name="KSO_WM_UNIT_TEXT_TYPE" val="1"/>
  <p:tag name="KSO_WM_UNIT_PRESET_TEXT" val="单击添加目录项标题"/>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91.xml><?xml version="1.0" encoding="utf-8"?>
<p:tagLst xmlns:p="http://schemas.openxmlformats.org/presentationml/2006/main">
  <p:tag name="KSO_WM_UNIT_TYPE" val="l_h_i"/>
  <p:tag name="KSO_WM_UNIT_SUBTYPE" val="d"/>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2.xml><?xml version="1.0" encoding="utf-8"?>
<p:tagLst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UNIT_SUBTYPE" val="a"/>
  <p:tag name="KSO_WM_UNIT_TEXT_TYPE" val="1"/>
  <p:tag name="KSO_WM_UNIT_PRESET_TEXT" val="单击添加目录项标题"/>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93.xml><?xml version="1.0" encoding="utf-8"?>
<p:tagLst xmlns:p="http://schemas.openxmlformats.org/presentationml/2006/main">
  <p:tag name="KSO_WM_UNIT_TYPE" val="l_h_i"/>
  <p:tag name="KSO_WM_UNIT_SUBTYPE" val="d"/>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4.xml><?xml version="1.0" encoding="utf-8"?>
<p:tagLst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UNIT_SUBTYPE" val="a"/>
  <p:tag name="KSO_WM_UNIT_TEXT_TYPE" val="1"/>
  <p:tag name="KSO_WM_UNIT_PRESET_TEXT" val="单击添加目录项标题"/>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20235894"/>
  <p:tag name="KSO_WM_TEMPLATE_CATEGORY" val="custom"/>
  <p:tag name="KSO_WM_SLIDE_INDEX" val="4"/>
  <p:tag name="KSO_WM_SLIDE_ID" val="custom20235894_4"/>
  <p:tag name="KSO_WM_TEMPLATE_MASTER_TYPE" val="0"/>
  <p:tag name="KSO_WM_SLIDE_LAYOUT" val="a_l"/>
  <p:tag name="KSO_WM_SLIDE_LAYOUT_CNT" val="1_1"/>
  <p:tag name="KSO_WM_SLIDE_DIAGTYPE" val="l"/>
</p:tagLst>
</file>

<file path=ppt/tags/tag96.xml><?xml version="1.0" encoding="utf-8"?>
<p:tagLst xmlns:p="http://schemas.openxmlformats.org/presentationml/2006/main">
  <p:tag name="KSO_WM_BEAUTIFY_FLAG" val="#wm#"/>
  <p:tag name="KSO_WM_TEMPLATE_CATEGORY" val="diagram"/>
  <p:tag name="KSO_WM_TEMPLATE_INDEX" val="20181988"/>
</p:tagLst>
</file>

<file path=ppt/tags/tag97.xml><?xml version="1.0" encoding="utf-8"?>
<p:tagLst xmlns:p="http://schemas.openxmlformats.org/presentationml/2006/main">
  <p:tag name="KSO_WM_BEAUTIFY_FLAG" val="#wm#"/>
  <p:tag name="KSO_WM_TEMPLATE_CATEGORY" val="diagram"/>
  <p:tag name="KSO_WM_TEMPLATE_INDEX" val="20181988"/>
</p:tagLst>
</file>

<file path=ppt/tags/tag98.xml><?xml version="1.0" encoding="utf-8"?>
<p:tagLst xmlns:p="http://schemas.openxmlformats.org/presentationml/2006/main">
  <p:tag name="KSO_WM_BEAUTIFY_FLAG" val="#wm#"/>
  <p:tag name="KSO_WM_TEMPLATE_CATEGORY" val="diagram"/>
  <p:tag name="KSO_WM_TEMPLATE_INDEX" val="20181988"/>
</p:tagLst>
</file>

<file path=ppt/tags/tag99.xml><?xml version="1.0" encoding="utf-8"?>
<p:tagLst xmlns:p="http://schemas.openxmlformats.org/presentationml/2006/main">
  <p:tag name="KSO_WM_BEAUTIFY_FLAG" val="#wm#"/>
  <p:tag name="KSO_WM_TEMPLATE_CATEGORY" val="diagram"/>
  <p:tag name="KSO_WM_TEMPLATE_INDEX" val="20181988"/>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城市线条职场办公商务风">
  <a:themeElements>
    <a:clrScheme name="城市线条">
      <a:dk1>
        <a:srgbClr val="000000"/>
      </a:dk1>
      <a:lt1>
        <a:srgbClr val="FFFFFF"/>
      </a:lt1>
      <a:dk2>
        <a:srgbClr val="222A35"/>
      </a:dk2>
      <a:lt2>
        <a:srgbClr val="F6FBFD"/>
      </a:lt2>
      <a:accent1>
        <a:srgbClr val="868686"/>
      </a:accent1>
      <a:accent2>
        <a:srgbClr val="6B81C1"/>
      </a:accent2>
      <a:accent3>
        <a:srgbClr val="906BC1"/>
      </a:accent3>
      <a:accent4>
        <a:srgbClr val="C1756B"/>
      </a:accent4>
      <a:accent5>
        <a:srgbClr val="C1AE6B"/>
      </a:accent5>
      <a:accent6>
        <a:srgbClr val="6BC19A"/>
      </a:accent6>
      <a:hlink>
        <a:srgbClr val="0563C1"/>
      </a:hlink>
      <a:folHlink>
        <a:srgbClr val="954F72"/>
      </a:folHlink>
    </a:clrScheme>
    <a:fontScheme name="自定义 1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8540</Words>
  <Application>WPS 演示</Application>
  <PresentationFormat>宽屏</PresentationFormat>
  <Paragraphs>1042</Paragraphs>
  <Slides>71</Slides>
  <Notes>4</Notes>
  <HiddenSlides>0</HiddenSlides>
  <MMClips>0</MMClips>
  <ScaleCrop>false</ScaleCrop>
  <HeadingPairs>
    <vt:vector size="8" baseType="variant">
      <vt:variant>
        <vt:lpstr>已用的字体</vt:lpstr>
      </vt:variant>
      <vt:variant>
        <vt:i4>27</vt:i4>
      </vt:variant>
      <vt:variant>
        <vt:lpstr>主题</vt:lpstr>
      </vt:variant>
      <vt:variant>
        <vt:i4>2</vt:i4>
      </vt:variant>
      <vt:variant>
        <vt:lpstr>嵌入 OLE 服务器</vt:lpstr>
      </vt:variant>
      <vt:variant>
        <vt:i4>23</vt:i4>
      </vt:variant>
      <vt:variant>
        <vt:lpstr>幻灯片标题</vt:lpstr>
      </vt:variant>
      <vt:variant>
        <vt:i4>71</vt:i4>
      </vt:variant>
    </vt:vector>
  </HeadingPairs>
  <TitlesOfParts>
    <vt:vector size="123" baseType="lpstr">
      <vt:lpstr>Arial</vt:lpstr>
      <vt:lpstr>宋体</vt:lpstr>
      <vt:lpstr>Wingdings</vt:lpstr>
      <vt:lpstr>Wingdings</vt:lpstr>
      <vt:lpstr>方正黑体简体</vt:lpstr>
      <vt:lpstr>微软雅黑</vt:lpstr>
      <vt:lpstr>汉仪雅酷黑 95W</vt:lpstr>
      <vt:lpstr>Monotype Sorts</vt:lpstr>
      <vt:lpstr>Helvetica</vt:lpstr>
      <vt:lpstr>Palatino Linotype</vt:lpstr>
      <vt:lpstr>Segoe UI</vt:lpstr>
      <vt:lpstr>华文细黑</vt:lpstr>
      <vt:lpstr>黑体</vt:lpstr>
      <vt:lpstr>Dotum</vt:lpstr>
      <vt:lpstr>Arial Unicode MS</vt:lpstr>
      <vt:lpstr>Calibri</vt:lpstr>
      <vt:lpstr>造字工房悦黑演示版常规体</vt:lpstr>
      <vt:lpstr>Times New Roman</vt:lpstr>
      <vt:lpstr>Calibri Light</vt:lpstr>
      <vt:lpstr>Lato Light</vt:lpstr>
      <vt:lpstr>Segoe Print</vt:lpstr>
      <vt:lpstr>Malgun Gothic</vt:lpstr>
      <vt:lpstr>隶书</vt:lpstr>
      <vt:lpstr>Cambria Math</vt:lpstr>
      <vt:lpstr>PMingLiU</vt:lpstr>
      <vt:lpstr>Alibaba Sans</vt:lpstr>
      <vt:lpstr>阿里巴巴普惠体</vt:lpstr>
      <vt:lpstr>WPS</vt:lpstr>
      <vt:lpstr>城市线条职场办公商务风</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Equation.3</vt:lpstr>
      <vt:lpstr>Equation.KSEE3</vt:lpstr>
      <vt:lpstr>Equation.3</vt:lpstr>
      <vt:lpstr>Equation.3</vt:lpstr>
      <vt:lpstr>Equation.3</vt:lpstr>
      <vt:lpstr>Equation.3</vt:lpstr>
      <vt:lpstr>Equation.KSEE3</vt:lpstr>
      <vt:lpstr>Equation.KSEE3</vt:lpstr>
      <vt:lpstr>Equation.KSEE3</vt:lpstr>
      <vt:lpstr>Equation.KSEE3</vt:lpstr>
      <vt:lpstr>Equation.KSEE3</vt:lpstr>
      <vt:lpstr>Equation.KSEE3</vt:lpstr>
      <vt:lpstr>Equation.KSEE3</vt:lpstr>
      <vt:lpstr>PowerPoint 演示文稿</vt:lpstr>
      <vt:lpstr>目录</vt:lpstr>
      <vt:lpstr>1 课题导入</vt:lpstr>
      <vt:lpstr>1 KNN算法简介</vt:lpstr>
      <vt:lpstr>1 KNN算法简介</vt:lpstr>
      <vt:lpstr>1 KNN算法简介</vt:lpstr>
      <vt:lpstr>1 KNN算法简介</vt:lpstr>
      <vt:lpstr>1 KNN算法简介</vt:lpstr>
      <vt:lpstr>2 KNN算法API初步使用</vt:lpstr>
      <vt:lpstr>2 KNN算法API初步使用</vt:lpstr>
      <vt:lpstr>小结_KNN流程</vt:lpstr>
      <vt:lpstr>小结_KNN流程</vt:lpstr>
      <vt:lpstr>小结_算法优点</vt:lpstr>
      <vt:lpstr>小结_算法缺点</vt:lpstr>
      <vt:lpstr>总结</vt:lpstr>
      <vt:lpstr>3-1 K值的选择</vt:lpstr>
      <vt:lpstr>3-1 K值的选择</vt:lpstr>
      <vt:lpstr>3-2 距离度量</vt:lpstr>
      <vt:lpstr>3-2 距离度量</vt:lpstr>
      <vt:lpstr>3-2 距离度量</vt:lpstr>
      <vt:lpstr>3-2 距离度量</vt:lpstr>
      <vt:lpstr>3-2 距离度量</vt:lpstr>
      <vt:lpstr>3-2 距离度量</vt:lpstr>
      <vt:lpstr>3-2 距离度量</vt:lpstr>
      <vt:lpstr>3-2 距离度量</vt:lpstr>
      <vt:lpstr>3-2 距离度量</vt:lpstr>
      <vt:lpstr>3-2 距离度量</vt:lpstr>
      <vt:lpstr>3-2 距离度量</vt:lpstr>
      <vt:lpstr>3-2 距离度量</vt:lpstr>
      <vt:lpstr>3-2 距离度量</vt:lpstr>
      <vt:lpstr>3-2 距离度量</vt:lpstr>
      <vt:lpstr>3-2 距离度量</vt:lpstr>
      <vt:lpstr>3-2 距离度量</vt:lpstr>
      <vt:lpstr>3-2 距离度量</vt:lpstr>
      <vt:lpstr>3-2 距离度量</vt:lpstr>
      <vt:lpstr>3-2 距离度量</vt:lpstr>
      <vt:lpstr>1 课题导入</vt:lpstr>
      <vt:lpstr>1 课题导入</vt:lpstr>
      <vt:lpstr>1 课题导入</vt:lpstr>
      <vt:lpstr>1 课题导入</vt:lpstr>
      <vt:lpstr>2 线性回归初步使用</vt:lpstr>
      <vt:lpstr>3 线性回归解法</vt:lpstr>
      <vt:lpstr>3 线性回归解法</vt:lpstr>
      <vt:lpstr>3 线性回归解法</vt:lpstr>
      <vt:lpstr>3 线性回归解法</vt:lpstr>
      <vt:lpstr>3 线性回归解法</vt:lpstr>
      <vt:lpstr>3 线性回归解法</vt:lpstr>
      <vt:lpstr>3 线性回归解法</vt:lpstr>
      <vt:lpstr>3 线性回归解法</vt:lpstr>
      <vt:lpstr>小结</vt:lpstr>
      <vt:lpstr>3 线性回归解法</vt:lpstr>
      <vt:lpstr>3 线性回归解法</vt:lpstr>
      <vt:lpstr>3 线性回归解法</vt:lpstr>
      <vt:lpstr>3 线性回归解法</vt:lpstr>
      <vt:lpstr>3 线性回归解法</vt:lpstr>
      <vt:lpstr>3 线性回归解法</vt:lpstr>
      <vt:lpstr>3 线性回归解法</vt:lpstr>
      <vt:lpstr>3 线性回归解法</vt:lpstr>
      <vt:lpstr>3 线性回归解法</vt:lpstr>
      <vt:lpstr>3 线性回归解法</vt:lpstr>
      <vt:lpstr>3 线性回归解法</vt:lpstr>
      <vt:lpstr>3 线性回归解法</vt:lpstr>
      <vt:lpstr>3 线性回归解法</vt:lpstr>
      <vt:lpstr>小结</vt:lpstr>
      <vt:lpstr>3 线性回归解法</vt:lpstr>
      <vt:lpstr>3 线性回归解法</vt:lpstr>
      <vt:lpstr>3 线性回归解法</vt:lpstr>
      <vt:lpstr>3 线性回归解法</vt:lpstr>
      <vt:lpstr>小结</vt:lpstr>
      <vt:lpstr>3 线性回归解法</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Von Neumann</cp:lastModifiedBy>
  <cp:revision>161</cp:revision>
  <dcterms:created xsi:type="dcterms:W3CDTF">2019-06-19T02:08:00Z</dcterms:created>
  <dcterms:modified xsi:type="dcterms:W3CDTF">2025-03-28T08:11:36Z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9A8BB97DFF024530B3B022406EF783B7_13</vt:lpwstr>
  </property>
</Properties>
</file>